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4" r:id="rId4"/>
  </p:sldMasterIdLst>
  <p:notesMasterIdLst>
    <p:notesMasterId r:id="rId22"/>
  </p:notesMasterIdLst>
  <p:handoutMasterIdLst>
    <p:handoutMasterId r:id="rId23"/>
  </p:handoutMasterIdLst>
  <p:sldIdLst>
    <p:sldId id="261" r:id="rId5"/>
    <p:sldId id="501" r:id="rId6"/>
    <p:sldId id="1395" r:id="rId7"/>
    <p:sldId id="327" r:id="rId8"/>
    <p:sldId id="517" r:id="rId9"/>
    <p:sldId id="527" r:id="rId10"/>
    <p:sldId id="519" r:id="rId11"/>
    <p:sldId id="532" r:id="rId12"/>
    <p:sldId id="528" r:id="rId13"/>
    <p:sldId id="1396" r:id="rId14"/>
    <p:sldId id="1401" r:id="rId15"/>
    <p:sldId id="1400" r:id="rId16"/>
    <p:sldId id="1403" r:id="rId17"/>
    <p:sldId id="1402" r:id="rId18"/>
    <p:sldId id="429" r:id="rId19"/>
    <p:sldId id="1397" r:id="rId20"/>
    <p:sldId id="139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ma Burns" initials="IB"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B9"/>
    <a:srgbClr val="BEBEBE"/>
    <a:srgbClr val="54266D"/>
    <a:srgbClr val="ED1C24"/>
    <a:srgbClr val="F1B51C"/>
    <a:srgbClr val="8FAD15"/>
    <a:srgbClr val="6E6E6E"/>
    <a:srgbClr val="E97B00"/>
    <a:srgbClr val="777877"/>
    <a:srgbClr val="F732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71614" autoAdjust="0"/>
  </p:normalViewPr>
  <p:slideViewPr>
    <p:cSldViewPr snapToGrid="0">
      <p:cViewPr varScale="1">
        <p:scale>
          <a:sx n="61" d="100"/>
          <a:sy n="61" d="100"/>
        </p:scale>
        <p:origin x="2011" y="53"/>
      </p:cViewPr>
      <p:guideLst>
        <p:guide orient="horz" pos="2160"/>
        <p:guide pos="2880"/>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698C31-5321-E64C-A8D9-FAB2843059C8}" type="datetimeFigureOut">
              <a:rPr lang="en-US" smtClean="0"/>
              <a:pPr/>
              <a:t>1/24/2022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54D9F7-9D24-E64D-90F1-A57DA2CD9B40}" type="slidenum">
              <a:rPr lang="en-US" smtClean="0"/>
              <a:pPr/>
              <a:t>‹#›</a:t>
            </a:fld>
            <a:endParaRPr lang="en-US" dirty="0"/>
          </a:p>
        </p:txBody>
      </p:sp>
    </p:spTree>
    <p:extLst>
      <p:ext uri="{BB962C8B-B14F-4D97-AF65-F5344CB8AC3E}">
        <p14:creationId xmlns:p14="http://schemas.microsoft.com/office/powerpoint/2010/main" val="6773450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76AA65-98F6-6F42-8C97-866162AECD52}" type="datetimeFigureOut">
              <a:rPr lang="en-US" smtClean="0"/>
              <a:pPr/>
              <a:t>1/24/2022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13E642-38DC-844C-B05A-8BDBFAE8648D}" type="slidenum">
              <a:rPr lang="en-US" smtClean="0"/>
              <a:pPr/>
              <a:t>‹#›</a:t>
            </a:fld>
            <a:endParaRPr lang="en-US" dirty="0"/>
          </a:p>
        </p:txBody>
      </p:sp>
    </p:spTree>
    <p:extLst>
      <p:ext uri="{BB962C8B-B14F-4D97-AF65-F5344CB8AC3E}">
        <p14:creationId xmlns:p14="http://schemas.microsoft.com/office/powerpoint/2010/main" val="3615396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are so pleased to have you joining us for today’s information session about </a:t>
            </a:r>
            <a:r>
              <a:rPr lang="en-US" dirty="0">
                <a:highlight>
                  <a:srgbClr val="FFFF00"/>
                </a:highlight>
              </a:rPr>
              <a:t>the Financial Aid Payment Office!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highlight>
                <a:srgbClr val="FFFF00"/>
              </a:highligh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highlight>
                  <a:srgbClr val="FFFF00"/>
                </a:highlight>
              </a:rPr>
              <a:t>This session will provide an overview of our workforce system, the many pieces that come together to allow us to serve employers and individuals in the Gulf Coast region, and specific information about what we look for in contractors.  </a:t>
            </a:r>
            <a:r>
              <a:rPr lang="en-US" dirty="0"/>
              <a:t>Our goal is for you to leave with helpful information, so there will be plenty of time at the end of this presentation for Q&amp;A at the end.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Again thank you for being here.  </a:t>
            </a:r>
          </a:p>
        </p:txBody>
      </p:sp>
      <p:sp>
        <p:nvSpPr>
          <p:cNvPr id="4" name="Slide Number Placeholder 3"/>
          <p:cNvSpPr>
            <a:spLocks noGrp="1"/>
          </p:cNvSpPr>
          <p:nvPr>
            <p:ph type="sldNum" sz="quarter" idx="5"/>
          </p:nvPr>
        </p:nvSpPr>
        <p:spPr/>
        <p:txBody>
          <a:bodyPr/>
          <a:lstStyle/>
          <a:p>
            <a:fld id="{8113E642-38DC-844C-B05A-8BDBFAE8648D}" type="slidenum">
              <a:rPr lang="en-US" smtClean="0"/>
              <a:pPr/>
              <a:t>1</a:t>
            </a:fld>
            <a:endParaRPr lang="en-US" dirty="0"/>
          </a:p>
        </p:txBody>
      </p:sp>
    </p:spTree>
    <p:extLst>
      <p:ext uri="{BB962C8B-B14F-4D97-AF65-F5344CB8AC3E}">
        <p14:creationId xmlns:p14="http://schemas.microsoft.com/office/powerpoint/2010/main" val="409801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dirty="0">
                <a:effectLst/>
                <a:latin typeface="+mj-lt"/>
                <a:ea typeface="Calibri" panose="020F0502020204030204" pitchFamily="34" charset="0"/>
                <a:cs typeface="Times New Roman" panose="02020603050405020304" pitchFamily="18" charset="0"/>
              </a:rPr>
              <a:t>Workforce Solutions offers financial aid to help individuals get the skills and credentials they need to get a job, keep a job or get a better job.  The Financial Aid Payment Office oversees the distribution of this financial assistance.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mn-lt"/>
              </a:rPr>
              <a:t>Our vision for the payment office is a centralized accounting office responsible for making accurate and timely payments to vendors for authorized services and developing and maintaining vendor relationships.  This office works directly with the system partners and Board staff to provide up-to-date financial information concerning the availability of financial aid for area customers.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As with most areas in our system there are several opportunities for improvements.  We would like to see technology enhancements made towards our vendor portal by providing more information online and better online tools for vendor partners in our network.  Additionally, we would like to improve our response times to vendor inquiries and system partner requests. Finally, with the large volumes of transactions the unit is responsible for processing, we must ensure vendors invoice in accordance with our policies and are paid timely.</a:t>
            </a:r>
          </a:p>
        </p:txBody>
      </p:sp>
      <p:sp>
        <p:nvSpPr>
          <p:cNvPr id="4" name="Slide Number Placeholder 3"/>
          <p:cNvSpPr>
            <a:spLocks noGrp="1"/>
          </p:cNvSpPr>
          <p:nvPr>
            <p:ph type="sldNum" sz="quarter" idx="5"/>
          </p:nvPr>
        </p:nvSpPr>
        <p:spPr/>
        <p:txBody>
          <a:bodyPr/>
          <a:lstStyle/>
          <a:p>
            <a:fld id="{8113E642-38DC-844C-B05A-8BDBFAE8648D}" type="slidenum">
              <a:rPr lang="en-US" smtClean="0"/>
              <a:pPr/>
              <a:t>10</a:t>
            </a:fld>
            <a:endParaRPr lang="en-US" dirty="0"/>
          </a:p>
        </p:txBody>
      </p:sp>
    </p:spTree>
    <p:extLst>
      <p:ext uri="{BB962C8B-B14F-4D97-AF65-F5344CB8AC3E}">
        <p14:creationId xmlns:p14="http://schemas.microsoft.com/office/powerpoint/2010/main" val="2830065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provides financial aid to support people’s ability to work, search for work or train for work.  Financial aid falls into the following categories: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Education scholarships (tuition and fees, books and supplies)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Childcare assistance (provider payments and other childcare supportive services)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Transportation (expenses related to looking for work, beginning work, or getting to school)</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 related expenses (clothing, tools and equipment, licenses, documents)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Work-based learning opportunities (Work experience wages, registered apprenticeships, and on-the-job training reimbursement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11</a:t>
            </a:fld>
            <a:endParaRPr lang="en-US" dirty="0"/>
          </a:p>
        </p:txBody>
      </p:sp>
    </p:spTree>
    <p:extLst>
      <p:ext uri="{BB962C8B-B14F-4D97-AF65-F5344CB8AC3E}">
        <p14:creationId xmlns:p14="http://schemas.microsoft.com/office/powerpoint/2010/main" val="655336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latin typeface="+mj-lt"/>
                <a:cs typeface="Times New Roman" panose="02020603050405020304" pitchFamily="18" charset="0"/>
              </a:rPr>
              <a:t>The Payment Office oversees many functions for the Board.  Primary functions include: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Managing our Vendor Relationships and the Vendor Network.  This include procuring new vendors and new types of financial aid assistance.</a:t>
            </a:r>
          </a:p>
          <a:p>
            <a:pPr marL="285750" marR="0" indent="-285750">
              <a:spcBef>
                <a:spcPts val="0"/>
              </a:spcBef>
              <a:spcAft>
                <a:spcPts val="0"/>
              </a:spcAft>
              <a:buFont typeface="Arial" panose="020B0604020202020204" pitchFamily="34" charset="0"/>
              <a:buChar cha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Making timely and accurate financial aid payments.  This is essential to provide exceptional customer services and accurate reporting.</a:t>
            </a:r>
          </a:p>
          <a:p>
            <a:pPr marL="285750" marR="0" indent="-285750">
              <a:spcBef>
                <a:spcPts val="0"/>
              </a:spcBef>
              <a:spcAft>
                <a:spcPts val="0"/>
              </a:spcAft>
              <a:buFont typeface="Arial" panose="020B0604020202020204" pitchFamily="34" charset="0"/>
              <a:buChar cha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Responsibility for fraud and overpayment recovery.</a:t>
            </a:r>
          </a:p>
          <a:p>
            <a:pPr marL="285750" marR="0" indent="-285750">
              <a:spcBef>
                <a:spcPts val="0"/>
              </a:spcBef>
              <a:spcAft>
                <a:spcPts val="0"/>
              </a:spcAft>
              <a:buFont typeface="Arial" panose="020B0604020202020204" pitchFamily="34" charset="0"/>
              <a:buChar cha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Advanced forecasting and funds management to coordinate the workforce system to maximize assistance to customers</a:t>
            </a:r>
          </a:p>
          <a:p>
            <a:pPr marL="285750" marR="0" indent="-285750">
              <a:spcBef>
                <a:spcPts val="0"/>
              </a:spcBef>
              <a:spcAft>
                <a:spcPts val="0"/>
              </a:spcAft>
              <a:buFont typeface="Arial" panose="020B0604020202020204" pitchFamily="34" charset="0"/>
              <a:buChar cha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Is responsible for administering the Financial Aid Management System (FAMS).  This system is used to track commitments for customers receiving financial aid.</a:t>
            </a:r>
          </a:p>
          <a:p>
            <a:pPr marL="285750" marR="0" indent="-285750">
              <a:spcBef>
                <a:spcPts val="0"/>
              </a:spcBef>
              <a:spcAft>
                <a:spcPts val="0"/>
              </a:spcAft>
              <a:buFont typeface="Arial" panose="020B0604020202020204" pitchFamily="34" charset="0"/>
              <a:buChar cha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Procuring cash substitutes for items such as bus passes, gift cards, gas bards, and maintain the inventory and monitoring the career office use of the times.</a:t>
            </a:r>
          </a:p>
          <a:p>
            <a:pPr marL="285750" marR="0" indent="-285750">
              <a:spcBef>
                <a:spcPts val="0"/>
              </a:spcBef>
              <a:spcAft>
                <a:spcPts val="0"/>
              </a:spcAft>
              <a:buFont typeface="Arial" panose="020B0604020202020204" pitchFamily="34" charset="0"/>
              <a:buChar char="•"/>
            </a:pPr>
            <a:endParaRPr lang="en-US" sz="12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Workforce System Integration – Working with our system partner to address their needs, provide information, solutions, and technical assistance.  This includes ensuring system partners conform to Workforce Solution policies and meet deadlines.</a:t>
            </a:r>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12</a:t>
            </a:fld>
            <a:endParaRPr lang="en-US" dirty="0"/>
          </a:p>
        </p:txBody>
      </p:sp>
    </p:spTree>
    <p:extLst>
      <p:ext uri="{BB962C8B-B14F-4D97-AF65-F5344CB8AC3E}">
        <p14:creationId xmlns:p14="http://schemas.microsoft.com/office/powerpoint/2010/main" val="27036173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payment office currently receives 3.6 million dollars to support 40 staff and other operational costs.  The staffing for the unit currently includes: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11	Vendor and Customer Services</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8  	Accounts Payable</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5  	Management</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4  	Administrative</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3  	Compliance</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3 	Funds Management and Data</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3  	Treasury</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2  	System and Support</a:t>
            </a:r>
          </a:p>
          <a:p>
            <a:pPr marL="285750" marR="0" indent="-285750">
              <a:spcBef>
                <a:spcPts val="0"/>
              </a:spcBef>
              <a:spcAft>
                <a:spcPts val="0"/>
              </a:spcAft>
              <a:buFont typeface="Arial" panose="020B0604020202020204" pitchFamily="34" charset="0"/>
              <a:buChar char="•"/>
            </a:pPr>
            <a:r>
              <a:rPr lang="en-US" sz="1200" dirty="0">
                <a:latin typeface="+mj-lt"/>
                <a:cs typeface="Times New Roman" panose="02020603050405020304" pitchFamily="18" charset="0"/>
              </a:rPr>
              <a:t>1  	Quality Assurance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13</a:t>
            </a:fld>
            <a:endParaRPr lang="en-US" dirty="0"/>
          </a:p>
        </p:txBody>
      </p:sp>
    </p:spTree>
    <p:extLst>
      <p:ext uri="{BB962C8B-B14F-4D97-AF65-F5344CB8AC3E}">
        <p14:creationId xmlns:p14="http://schemas.microsoft.com/office/powerpoint/2010/main" val="1828212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dirty="0">
                <a:latin typeface="+mj-lt"/>
                <a:cs typeface="Times New Roman" panose="02020603050405020304" pitchFamily="18" charset="0"/>
              </a:rPr>
              <a:t>The Payment Office processed over $203 million in financial aid payments during the 2021 fiscal year and current projections show us exceeding $300 million in FY22. </a:t>
            </a:r>
          </a:p>
          <a:p>
            <a:pPr marL="0" marR="0">
              <a:spcBef>
                <a:spcPts val="0"/>
              </a:spcBef>
              <a:spcAft>
                <a:spcPts val="0"/>
              </a:spcAft>
            </a:pPr>
            <a:endParaRPr lang="en-US" dirty="0">
              <a:latin typeface="+mj-lt"/>
              <a:cs typeface="Times New Roman" panose="02020603050405020304" pitchFamily="18" charset="0"/>
            </a:endParaRPr>
          </a:p>
          <a:p>
            <a:pPr marL="0" marR="0">
              <a:spcBef>
                <a:spcPts val="0"/>
              </a:spcBef>
              <a:spcAft>
                <a:spcPts val="0"/>
              </a:spcAft>
            </a:pPr>
            <a:r>
              <a:rPr lang="en-US" sz="1200" b="1" dirty="0">
                <a:latin typeface="+mj-lt"/>
                <a:cs typeface="Times New Roman" panose="02020603050405020304" pitchFamily="18" charset="0"/>
              </a:rPr>
              <a:t>Quantities:</a:t>
            </a:r>
          </a:p>
          <a:p>
            <a:pPr marL="0" marR="0">
              <a:spcBef>
                <a:spcPts val="0"/>
              </a:spcBef>
              <a:spcAft>
                <a:spcPts val="0"/>
              </a:spcAft>
            </a:pPr>
            <a:endParaRPr lang="en-US"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Number of licensed childcare providers in network – 1,800</a:t>
            </a:r>
          </a:p>
          <a:p>
            <a:pPr marL="742950" marR="0" lvl="1"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Average number of childcare providers paid weekly – 1,400</a:t>
            </a:r>
          </a:p>
          <a:p>
            <a:pPr marL="742950" marR="0" lvl="1"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$4 to $6 million in payments processed weekly</a:t>
            </a:r>
          </a:p>
          <a:p>
            <a:pPr marL="285750" marR="0"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Number of educational and work-based learning vendors in network – 400</a:t>
            </a:r>
          </a:p>
          <a:p>
            <a:pPr marL="742950" marR="0" lvl="1"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$1 to $2 million in payments processed monthly</a:t>
            </a:r>
          </a:p>
          <a:p>
            <a:pPr marL="742950" marR="0" lvl="1" indent="-285750">
              <a:spcBef>
                <a:spcPts val="0"/>
              </a:spcBef>
              <a:spcAft>
                <a:spcPts val="0"/>
              </a:spcAft>
              <a:buFont typeface="Arial" panose="020B0604020202020204" pitchFamily="34" charset="0"/>
              <a:buChar char="•"/>
            </a:pPr>
            <a:endParaRPr lang="en-US" dirty="0">
              <a:latin typeface="+mj-lt"/>
              <a:cs typeface="Times New Roman" panose="02020603050405020304" pitchFamily="18" charset="0"/>
            </a:endParaRPr>
          </a:p>
          <a:p>
            <a:pPr marL="285750" marR="0" lvl="0"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Average amount of cash substitutes purchased monthly – $6,000</a:t>
            </a:r>
          </a:p>
          <a:p>
            <a:pPr marL="742950" marR="0" lvl="1" indent="-285750">
              <a:spcBef>
                <a:spcPts val="0"/>
              </a:spcBef>
              <a:spcAft>
                <a:spcPts val="0"/>
              </a:spcAft>
              <a:buFont typeface="Arial" panose="020B0604020202020204" pitchFamily="34" charset="0"/>
              <a:buChar char="•"/>
            </a:pPr>
            <a:r>
              <a:rPr lang="en-US" dirty="0">
                <a:latin typeface="+mj-lt"/>
                <a:cs typeface="Times New Roman" panose="02020603050405020304" pitchFamily="18" charset="0"/>
              </a:rPr>
              <a:t>Bus Passes, Gift cards, gas cards, and other cash substitutes (normally one time, but might be reoccurring)</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14</a:t>
            </a:fld>
            <a:endParaRPr lang="en-US" dirty="0"/>
          </a:p>
        </p:txBody>
      </p:sp>
    </p:spTree>
    <p:extLst>
      <p:ext uri="{BB962C8B-B14F-4D97-AF65-F5344CB8AC3E}">
        <p14:creationId xmlns:p14="http://schemas.microsoft.com/office/powerpoint/2010/main" val="347782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questions can we address for you today?</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15</a:t>
            </a:fld>
            <a:endParaRPr lang="en-US" dirty="0"/>
          </a:p>
        </p:txBody>
      </p:sp>
    </p:spTree>
    <p:extLst>
      <p:ext uri="{BB962C8B-B14F-4D97-AF65-F5344CB8AC3E}">
        <p14:creationId xmlns:p14="http://schemas.microsoft.com/office/powerpoint/2010/main" val="1817539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16</a:t>
            </a:fld>
            <a:endParaRPr lang="en-US" dirty="0"/>
          </a:p>
        </p:txBody>
      </p:sp>
    </p:spTree>
    <p:extLst>
      <p:ext uri="{BB962C8B-B14F-4D97-AF65-F5344CB8AC3E}">
        <p14:creationId xmlns:p14="http://schemas.microsoft.com/office/powerpoint/2010/main" val="2863115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17</a:t>
            </a:fld>
            <a:endParaRPr lang="en-US" dirty="0"/>
          </a:p>
        </p:txBody>
      </p:sp>
    </p:spTree>
    <p:extLst>
      <p:ext uri="{BB962C8B-B14F-4D97-AF65-F5344CB8AC3E}">
        <p14:creationId xmlns:p14="http://schemas.microsoft.com/office/powerpoint/2010/main" val="4146786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The subject of today’s information session is the Financial Aid Payment Office, which is a critical piece of our workforce system.  We will discuss its purpose and function in detail later in this presentation.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But first, let’s dig into Workforce Solutions – who we are and what we do.</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113E642-38DC-844C-B05A-8BDBFAE8648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060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Gulf Coast Workforce Board and its operating affiliate Workforce Solutions are the public Workforce system in the 13-county Houston-Galveston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Business-led and community-focused, the Workforce Board sets the region’s Workforce agenda and the strategic direction for the Workforce Solutions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The Houston-Galveston Area Council (H GAC) is the Board’s staff, serving as the system’s corporate home office and providing management of and direction to sub-recipients that operate within the Workforce Solutions network. </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3</a:t>
            </a:fld>
            <a:endParaRPr lang="en-US" dirty="0"/>
          </a:p>
        </p:txBody>
      </p:sp>
    </p:spTree>
    <p:extLst>
      <p:ext uri="{BB962C8B-B14F-4D97-AF65-F5344CB8AC3E}">
        <p14:creationId xmlns:p14="http://schemas.microsoft.com/office/powerpoint/2010/main" val="1008693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Part of understanding who we are as a system, is knowing our purpose, mission, vision, and values.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Our purpose is to keep our region a great place to do business, work, and live.</a:t>
            </a:r>
          </a:p>
          <a:p>
            <a:endParaRPr lang="en-US" dirty="0"/>
          </a:p>
          <a:p>
            <a:pPr>
              <a:lnSpc>
                <a:spcPts val="2000"/>
              </a:lnSpc>
              <a:spcBef>
                <a:spcPts val="0"/>
              </a:spcBef>
              <a:spcAft>
                <a:spcPts val="0"/>
              </a:spcAft>
            </a:pPr>
            <a:r>
              <a:rPr lang="en-US" sz="1800" dirty="0"/>
              <a:t>PURPOSE</a:t>
            </a:r>
          </a:p>
          <a:p>
            <a:pPr>
              <a:lnSpc>
                <a:spcPts val="2000"/>
              </a:lnSpc>
            </a:pPr>
            <a:r>
              <a:rPr lang="en-US" sz="1800" dirty="0"/>
              <a:t>	</a:t>
            </a:r>
            <a:r>
              <a:rPr lang="en-US" sz="1800" b="0" dirty="0">
                <a:solidFill>
                  <a:schemeClr val="tx1"/>
                </a:solidFill>
              </a:rPr>
              <a:t>To keep our region a great place to do business, work and live.</a:t>
            </a:r>
          </a:p>
          <a:p>
            <a:pPr>
              <a:lnSpc>
                <a:spcPts val="800"/>
              </a:lnSpc>
            </a:pPr>
            <a:endParaRPr lang="en-US" sz="2000" b="0" dirty="0">
              <a:solidFill>
                <a:schemeClr val="tx1"/>
              </a:solidFill>
            </a:endParaRPr>
          </a:p>
          <a:p>
            <a:pPr>
              <a:lnSpc>
                <a:spcPts val="2000"/>
              </a:lnSpc>
              <a:spcBef>
                <a:spcPts val="0"/>
              </a:spcBef>
              <a:spcAft>
                <a:spcPts val="0"/>
              </a:spcAft>
            </a:pPr>
            <a:r>
              <a:rPr lang="en-US" sz="1800" dirty="0"/>
              <a:t>MISSION</a:t>
            </a:r>
          </a:p>
          <a:p>
            <a:pPr>
              <a:lnSpc>
                <a:spcPts val="2000"/>
              </a:lnSpc>
            </a:pPr>
            <a:r>
              <a:rPr lang="en-US" b="0" dirty="0">
                <a:solidFill>
                  <a:schemeClr val="tx1"/>
                </a:solidFill>
              </a:rPr>
              <a:t>	</a:t>
            </a:r>
            <a:r>
              <a:rPr lang="en-US" sz="1800" b="0" dirty="0">
                <a:solidFill>
                  <a:schemeClr val="tx1"/>
                </a:solidFill>
              </a:rPr>
              <a:t>We elevate the economic and human potential of the Gulf Coast region by fulfilling the diverse needs </a:t>
            </a:r>
            <a:br>
              <a:rPr lang="en-US" sz="1800" b="0" dirty="0">
                <a:solidFill>
                  <a:schemeClr val="tx1"/>
                </a:solidFill>
              </a:rPr>
            </a:br>
            <a:r>
              <a:rPr lang="en-US" sz="1800" b="0" dirty="0">
                <a:solidFill>
                  <a:schemeClr val="tx1"/>
                </a:solidFill>
              </a:rPr>
              <a:t>	of the businesses and individuals we serve.</a:t>
            </a:r>
          </a:p>
          <a:p>
            <a:pPr>
              <a:lnSpc>
                <a:spcPts val="800"/>
              </a:lnSpc>
            </a:pPr>
            <a:endParaRPr lang="en-US" sz="2000" b="0" dirty="0">
              <a:solidFill>
                <a:schemeClr val="tx1"/>
              </a:solidFill>
            </a:endParaRPr>
          </a:p>
          <a:p>
            <a:pPr>
              <a:lnSpc>
                <a:spcPts val="2000"/>
              </a:lnSpc>
              <a:spcBef>
                <a:spcPts val="0"/>
              </a:spcBef>
              <a:spcAft>
                <a:spcPts val="0"/>
              </a:spcAft>
            </a:pPr>
            <a:r>
              <a:rPr lang="en-US" sz="1800" dirty="0"/>
              <a:t>VISION</a:t>
            </a:r>
          </a:p>
          <a:p>
            <a:pPr>
              <a:lnSpc>
                <a:spcPts val="2000"/>
              </a:lnSpc>
            </a:pPr>
            <a:r>
              <a:rPr lang="en-US" dirty="0"/>
              <a:t>	</a:t>
            </a:r>
            <a:r>
              <a:rPr lang="en-US" sz="1800" b="0" dirty="0">
                <a:solidFill>
                  <a:schemeClr val="tx1"/>
                </a:solidFill>
              </a:rPr>
              <a:t>Our region attracts and retains the best employers, affords everyone the dignity of </a:t>
            </a:r>
            <a:br>
              <a:rPr lang="en-US" sz="1800" b="0" dirty="0">
                <a:solidFill>
                  <a:schemeClr val="tx1"/>
                </a:solidFill>
              </a:rPr>
            </a:br>
            <a:r>
              <a:rPr lang="en-US" sz="1800" b="0" dirty="0">
                <a:solidFill>
                  <a:schemeClr val="tx1"/>
                </a:solidFill>
              </a:rPr>
              <a:t>	a job, remains vitally important to the global economy — and all within it are thriving.</a:t>
            </a:r>
          </a:p>
          <a:p>
            <a:pPr>
              <a:lnSpc>
                <a:spcPts val="800"/>
              </a:lnSpc>
            </a:pPr>
            <a:endParaRPr lang="en-US" sz="2000" b="0" dirty="0">
              <a:solidFill>
                <a:schemeClr val="tx1"/>
              </a:solidFill>
            </a:endParaRPr>
          </a:p>
          <a:p>
            <a:pPr marL="0" marR="0" lvl="0" indent="0" algn="l" defTabSz="457200" rtl="0" eaLnBrk="1" fontAlgn="auto" latinLnBrk="0" hangingPunct="1">
              <a:lnSpc>
                <a:spcPts val="800"/>
              </a:lnSpc>
              <a:spcBef>
                <a:spcPts val="0"/>
              </a:spcBef>
              <a:spcAft>
                <a:spcPts val="0"/>
              </a:spcAft>
              <a:buClrTx/>
              <a:buSzTx/>
              <a:buFontTx/>
              <a:buNone/>
              <a:tabLst/>
              <a:defRPr/>
            </a:pPr>
            <a:r>
              <a:rPr lang="en-US" sz="2000" dirty="0"/>
              <a:t>The values that guide our behaviors as we execute our purpose, mission, and vision are:</a:t>
            </a:r>
          </a:p>
          <a:p>
            <a:pPr>
              <a:lnSpc>
                <a:spcPts val="800"/>
              </a:lnSpc>
            </a:pPr>
            <a:endParaRPr lang="en-US" sz="2000" b="0" dirty="0">
              <a:solidFill>
                <a:schemeClr val="tx1"/>
              </a:solidFill>
            </a:endParaRPr>
          </a:p>
          <a:p>
            <a:pPr>
              <a:lnSpc>
                <a:spcPts val="2000"/>
              </a:lnSpc>
              <a:spcBef>
                <a:spcPts val="0"/>
              </a:spcBef>
              <a:spcAft>
                <a:spcPts val="0"/>
              </a:spcAft>
            </a:pPr>
            <a:r>
              <a:rPr lang="en-US" sz="1800" dirty="0"/>
              <a:t>VALUES &amp; BEHAVIORS</a:t>
            </a:r>
          </a:p>
          <a:p>
            <a:pPr>
              <a:lnSpc>
                <a:spcPts val="2000"/>
              </a:lnSpc>
              <a:tabLst>
                <a:tab pos="444500" algn="l"/>
                <a:tab pos="3363913" algn="l"/>
                <a:tab pos="7308850" algn="l"/>
              </a:tabLst>
            </a:pPr>
            <a:r>
              <a:rPr lang="en-US" sz="1800" dirty="0"/>
              <a:t>	</a:t>
            </a:r>
            <a:r>
              <a:rPr lang="en-US" sz="1800" b="0" dirty="0">
                <a:solidFill>
                  <a:schemeClr val="tx1"/>
                </a:solidFill>
              </a:rPr>
              <a:t>We Are Employer-driven	</a:t>
            </a:r>
          </a:p>
          <a:p>
            <a:pPr>
              <a:lnSpc>
                <a:spcPts val="2000"/>
              </a:lnSpc>
              <a:tabLst>
                <a:tab pos="444500" algn="l"/>
                <a:tab pos="3363913" algn="l"/>
                <a:tab pos="7308850" algn="l"/>
              </a:tabLst>
            </a:pPr>
            <a:r>
              <a:rPr lang="en-US" sz="1800" b="0" dirty="0">
                <a:solidFill>
                  <a:schemeClr val="tx1"/>
                </a:solidFill>
              </a:rPr>
              <a:t>	</a:t>
            </a:r>
          </a:p>
          <a:p>
            <a:pPr>
              <a:lnSpc>
                <a:spcPts val="2000"/>
              </a:lnSpc>
              <a:tabLst>
                <a:tab pos="444500" algn="l"/>
                <a:tab pos="3363913" algn="l"/>
                <a:tab pos="7308850" algn="l"/>
              </a:tabLst>
            </a:pPr>
            <a:r>
              <a:rPr lang="en-US" sz="1800" b="0" dirty="0">
                <a:solidFill>
                  <a:schemeClr val="tx1"/>
                </a:solidFill>
              </a:rPr>
              <a:t>	We Care Passionately 	We Take Responsibilities Seriously	We Imagine Possibilities</a:t>
            </a:r>
          </a:p>
          <a:p>
            <a:pPr marL="0" lvl="1" indent="0">
              <a:lnSpc>
                <a:spcPts val="1200"/>
              </a:lnSpc>
              <a:spcAft>
                <a:spcPts val="300"/>
              </a:spcAft>
              <a:buClrTx/>
              <a:buNone/>
              <a:tabLst>
                <a:tab pos="444500" algn="l"/>
                <a:tab pos="3363913" algn="l"/>
                <a:tab pos="7308850" algn="l"/>
              </a:tabLst>
            </a:pPr>
            <a:r>
              <a:rPr lang="en-US" sz="1600" dirty="0"/>
              <a:t>	Advocate for others 	Be accountable	Seek multiple perspectives 		</a:t>
            </a:r>
          </a:p>
          <a:p>
            <a:pPr marL="0" lvl="1" indent="0">
              <a:lnSpc>
                <a:spcPts val="1200"/>
              </a:lnSpc>
              <a:spcAft>
                <a:spcPts val="300"/>
              </a:spcAft>
              <a:buClrTx/>
              <a:buNone/>
              <a:tabLst>
                <a:tab pos="444500" algn="l"/>
                <a:tab pos="3363913" algn="l"/>
                <a:tab pos="7308850" algn="l"/>
              </a:tabLst>
            </a:pPr>
            <a:r>
              <a:rPr lang="en-US" sz="1600" dirty="0"/>
              <a:t>	Inspire hope 	Bring fresh thinking	Follow up and follow through	</a:t>
            </a:r>
          </a:p>
          <a:p>
            <a:pPr marL="0" lvl="1" indent="0">
              <a:lnSpc>
                <a:spcPts val="1200"/>
              </a:lnSpc>
              <a:spcAft>
                <a:spcPts val="300"/>
              </a:spcAft>
              <a:buClrTx/>
              <a:buNone/>
              <a:tabLst>
                <a:tab pos="444500" algn="l"/>
                <a:tab pos="3363913" algn="l"/>
                <a:tab pos="7308850" algn="l"/>
              </a:tabLst>
            </a:pPr>
            <a:r>
              <a:rPr lang="en-US" sz="1600" dirty="0"/>
              <a:t>	Fuel progress	Drive results	Engage one another in making a difference</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4</a:t>
            </a:fld>
            <a:endParaRPr lang="en-US" dirty="0"/>
          </a:p>
        </p:txBody>
      </p:sp>
    </p:spTree>
    <p:extLst>
      <p:ext uri="{BB962C8B-B14F-4D97-AF65-F5344CB8AC3E}">
        <p14:creationId xmlns:p14="http://schemas.microsoft.com/office/powerpoint/2010/main" val="1624363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expect these efforts to result in more competitive employers, a better educated workforce, more and better jobs, and higher incomes.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helps employers meet their human resource needs and individuals build careers.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deliver direct service to businesses and people throughout the region. Our system is all about making the labor markets that impact our region work more efficiently for employers and workers. We do this by identifying and filling imbalances or gaps between supply and demand in an effort to keep our region the best place to do business, work and live. Our entire system works to provide employers, individuals, educators, students, and parents with up-to-date and useful information on opportunities for growth, good wages, and future careers.</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5</a:t>
            </a:fld>
            <a:endParaRPr lang="en-US" dirty="0"/>
          </a:p>
        </p:txBody>
      </p:sp>
    </p:spTree>
    <p:extLst>
      <p:ext uri="{BB962C8B-B14F-4D97-AF65-F5344CB8AC3E}">
        <p14:creationId xmlns:p14="http://schemas.microsoft.com/office/powerpoint/2010/main" val="2853808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knows that our region is more than just a point on a map. It is the home of millions of people and the location of thousands of businesses. And the relationship between those two is what keeps our region bustling with activity and rich in promise. When we identify and pursue every opportunity to bring vibrancy to the labor market, we generate more promise and hope. Our region becomes a magnet for amazing businesses and amazing talent. People flock here for jobs and businesses rush for opportunities to grow. We become a place where businesses and people want to plant their roots because they see a bright future here. Abundance follows, and as a result, we become an even more important player in the world economy and all in our region thrive.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This philosophy has produced the following results  over the past year (read bullets)</a:t>
            </a:r>
          </a:p>
        </p:txBody>
      </p:sp>
      <p:sp>
        <p:nvSpPr>
          <p:cNvPr id="4" name="Slide Number Placeholder 3"/>
          <p:cNvSpPr>
            <a:spLocks noGrp="1"/>
          </p:cNvSpPr>
          <p:nvPr>
            <p:ph type="sldNum" sz="quarter" idx="5"/>
          </p:nvPr>
        </p:nvSpPr>
        <p:spPr/>
        <p:txBody>
          <a:bodyPr/>
          <a:lstStyle/>
          <a:p>
            <a:fld id="{8113E642-38DC-844C-B05A-8BDBFAE8648D}" type="slidenum">
              <a:rPr lang="en-US" smtClean="0"/>
              <a:pPr/>
              <a:t>6</a:t>
            </a:fld>
            <a:endParaRPr lang="en-US" dirty="0"/>
          </a:p>
        </p:txBody>
      </p:sp>
    </p:spTree>
    <p:extLst>
      <p:ext uri="{BB962C8B-B14F-4D97-AF65-F5344CB8AC3E}">
        <p14:creationId xmlns:p14="http://schemas.microsoft.com/office/powerpoint/2010/main" val="274817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Workforce Solutions creates this impact by helping employers meet their human resource needs and supporting individuals as they build careers.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deliver direct service to businesses and people throughout the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system is all about making the labor markets that impact our region work more efficiently for employers and workers. We do this by identifying and filling imbalances or gaps between supply and demand in an effort to keep our region the best place to do business, work and live.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entire system works to provide employers, individuals, educators, students, and parents with up-to-date and useful information on opportunities for growth, good wages, and future careers.</a:t>
            </a:r>
          </a:p>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7</a:t>
            </a:fld>
            <a:endParaRPr lang="en-US" dirty="0"/>
          </a:p>
        </p:txBody>
      </p:sp>
    </p:spTree>
    <p:extLst>
      <p:ext uri="{BB962C8B-B14F-4D97-AF65-F5344CB8AC3E}">
        <p14:creationId xmlns:p14="http://schemas.microsoft.com/office/powerpoint/2010/main" val="1715114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We know that individual’s job needs can best be met by meeting employers’ needs for a well-educated and well-trained workforce; therefore, the local workforce system has two principal components: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Employer Service division provides information and markets and sells service to employers.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Our Career Offices provide a pathway to an array of information, resources and opportunity for residents of this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rPr>
              <a:t>Workforce Solutions is committed to being employer-driven -- you heard it mentioned when we covered our values.  Employer service is the lead component in the delivery system, with employers as the primary customer.  This is the case because it is the employers that drive the volume, diversity and timing of opportunities we can offer the individuals we serve.</a:t>
            </a: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Though we have two principal service components, our Workforce Solutions system has many interconnected pieces that must work together to deliver our services. The Board procures contractors for the operation of each of the pieces of the Workforce Solutions, which include (read bullets)</a:t>
            </a:r>
          </a:p>
        </p:txBody>
      </p:sp>
      <p:sp>
        <p:nvSpPr>
          <p:cNvPr id="4" name="Slide Number Placeholder 3"/>
          <p:cNvSpPr>
            <a:spLocks noGrp="1"/>
          </p:cNvSpPr>
          <p:nvPr>
            <p:ph type="sldNum" sz="quarter" idx="5"/>
          </p:nvPr>
        </p:nvSpPr>
        <p:spPr/>
        <p:txBody>
          <a:bodyPr/>
          <a:lstStyle/>
          <a:p>
            <a:fld id="{8113E642-38DC-844C-B05A-8BDBFAE8648D}" type="slidenum">
              <a:rPr lang="en-US" smtClean="0"/>
              <a:pPr/>
              <a:t>8</a:t>
            </a:fld>
            <a:endParaRPr lang="en-US" dirty="0"/>
          </a:p>
        </p:txBody>
      </p:sp>
    </p:spTree>
    <p:extLst>
      <p:ext uri="{BB962C8B-B14F-4D97-AF65-F5344CB8AC3E}">
        <p14:creationId xmlns:p14="http://schemas.microsoft.com/office/powerpoint/2010/main" val="3060884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13E642-38DC-844C-B05A-8BDBFAE8648D}" type="slidenum">
              <a:rPr lang="en-US" smtClean="0"/>
              <a:pPr/>
              <a:t>9</a:t>
            </a:fld>
            <a:endParaRPr lang="en-US" dirty="0"/>
          </a:p>
        </p:txBody>
      </p:sp>
    </p:spTree>
    <p:extLst>
      <p:ext uri="{BB962C8B-B14F-4D97-AF65-F5344CB8AC3E}">
        <p14:creationId xmlns:p14="http://schemas.microsoft.com/office/powerpoint/2010/main" val="37503172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hoto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9850" y="1773161"/>
            <a:ext cx="5177885" cy="1256218"/>
          </a:xfrm>
        </p:spPr>
        <p:txBody>
          <a:bodyPr anchor="b">
            <a:noAutofit/>
          </a:bodyPr>
          <a:lstStyle>
            <a:lvl1pPr algn="l">
              <a:lnSpc>
                <a:spcPts val="4200"/>
              </a:lnSpc>
              <a:defRPr sz="3600" b="1"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669851" y="3554436"/>
            <a:ext cx="5177884" cy="921337"/>
          </a:xfrm>
        </p:spPr>
        <p:txBody>
          <a:bodyPr>
            <a:noAutofit/>
          </a:bodyPr>
          <a:lstStyle>
            <a:lvl1pPr marL="0" indent="0" algn="l">
              <a:lnSpc>
                <a:spcPts val="2800"/>
              </a:lnSpc>
              <a:spcBef>
                <a:spcPts val="0"/>
              </a:spcBef>
              <a:spcAft>
                <a:spcPts val="0"/>
              </a:spcAft>
              <a:buNone/>
              <a:defRPr sz="2400" b="0" cap="all" spc="0" baseline="0">
                <a:solidFill>
                  <a:schemeClr val="accent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a:extLst>
              <a:ext uri="{FF2B5EF4-FFF2-40B4-BE49-F238E27FC236}">
                <a16:creationId xmlns:a16="http://schemas.microsoft.com/office/drawing/2014/main" id="{BABAE8E1-C370-C847-B62F-DF2C2E7F87D8}"/>
              </a:ext>
            </a:extLst>
          </p:cNvPr>
          <p:cNvPicPr>
            <a:picLocks noChangeAspect="1"/>
          </p:cNvPicPr>
          <p:nvPr userDrawn="1"/>
        </p:nvPicPr>
        <p:blipFill>
          <a:blip r:embed="rId3"/>
          <a:stretch>
            <a:fillRect/>
          </a:stretch>
        </p:blipFill>
        <p:spPr>
          <a:xfrm>
            <a:off x="5730122" y="6102212"/>
            <a:ext cx="2959100" cy="165100"/>
          </a:xfrm>
          <a:prstGeom prst="rect">
            <a:avLst/>
          </a:prstGeom>
        </p:spPr>
      </p:pic>
      <p:sp>
        <p:nvSpPr>
          <p:cNvPr id="10" name="TextBox 9">
            <a:extLst>
              <a:ext uri="{FF2B5EF4-FFF2-40B4-BE49-F238E27FC236}">
                <a16:creationId xmlns:a16="http://schemas.microsoft.com/office/drawing/2014/main" id="{51153FC8-213E-BC48-8436-9DE640CC41EE}"/>
              </a:ext>
            </a:extLst>
          </p:cNvPr>
          <p:cNvSpPr txBox="1"/>
          <p:nvPr userDrawn="1"/>
        </p:nvSpPr>
        <p:spPr>
          <a:xfrm>
            <a:off x="457200" y="6088253"/>
            <a:ext cx="4881094" cy="769748"/>
          </a:xfrm>
          <a:prstGeom prst="rect">
            <a:avLst/>
          </a:prstGeom>
          <a:noFill/>
        </p:spPr>
        <p:txBody>
          <a:bodyPr wrap="square" lIns="0" tIns="0" rIns="0" bIns="0" rtlCol="0">
            <a:no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lang="en-US" sz="1200" b="1" kern="1200" dirty="0">
                <a:solidFill>
                  <a:srgbClr val="6E6E6E"/>
                </a:solidFill>
                <a:effectLst/>
                <a:latin typeface="Arial" panose="020B0604020202020204" pitchFamily="34" charset="0"/>
                <a:ea typeface="+mn-ea"/>
                <a:cs typeface="Arial" panose="020B0604020202020204" pitchFamily="34" charset="0"/>
              </a:rPr>
              <a:t>www.wrksolutions.com</a:t>
            </a:r>
            <a:r>
              <a:rPr lang="en-US" sz="1200" b="0" kern="1200" dirty="0">
                <a:solidFill>
                  <a:srgbClr val="6E6E6E"/>
                </a:solidFill>
                <a:effectLst/>
                <a:latin typeface="Arial" panose="020B0604020202020204" pitchFamily="34" charset="0"/>
                <a:ea typeface="+mn-ea"/>
                <a:cs typeface="Arial" panose="020B0604020202020204" pitchFamily="34" charset="0"/>
              </a:rPr>
              <a:t>  1.888.469.JOBS (5627)</a:t>
            </a:r>
          </a:p>
          <a:p>
            <a:pPr marL="0" marR="0" lvl="0" indent="0" algn="l" defTabSz="457200" rtl="0" eaLnBrk="1" fontAlgn="auto" latinLnBrk="0" hangingPunct="1">
              <a:lnSpc>
                <a:spcPts val="850"/>
              </a:lnSpc>
              <a:spcBef>
                <a:spcPts val="0"/>
              </a:spcBef>
              <a:spcAft>
                <a:spcPts val="0"/>
              </a:spcAft>
              <a:buClrTx/>
              <a:buSzTx/>
              <a:buFontTx/>
              <a:buNone/>
              <a:tabLst/>
              <a:defRPr/>
            </a:pPr>
            <a:r>
              <a:rPr lang="en-US" sz="750" kern="1200" dirty="0">
                <a:solidFill>
                  <a:srgbClr val="777877"/>
                </a:solidFill>
                <a:effectLst/>
                <a:latin typeface="Arial" panose="020B0604020202020204" pitchFamily="34" charset="0"/>
                <a:ea typeface="+mn-ea"/>
                <a:cs typeface="Arial" panose="020B0604020202020204" pitchFamily="34" charset="0"/>
              </a:rPr>
              <a:t>Workforce Solutions is an equal opportunity employer/program. Auxiliary aids and services are available upon request to individuals with disabilities. (Please request reasonable accommodations a minimum of two business days in advance.) </a:t>
            </a:r>
            <a:r>
              <a:rPr lang="en-US" sz="750" b="1" kern="1200" dirty="0">
                <a:solidFill>
                  <a:srgbClr val="777877"/>
                </a:solidFill>
                <a:effectLst/>
                <a:latin typeface="Arial" panose="020B0604020202020204" pitchFamily="34" charset="0"/>
                <a:ea typeface="+mn-ea"/>
                <a:cs typeface="Arial" panose="020B0604020202020204" pitchFamily="34" charset="0"/>
              </a:rPr>
              <a:t>Relay Texas:</a:t>
            </a:r>
            <a:r>
              <a:rPr lang="en-US" sz="750" kern="1200" dirty="0">
                <a:solidFill>
                  <a:srgbClr val="777877"/>
                </a:solidFill>
                <a:effectLst/>
                <a:latin typeface="Arial" panose="020B0604020202020204" pitchFamily="34" charset="0"/>
                <a:ea typeface="+mn-ea"/>
                <a:cs typeface="Arial" panose="020B0604020202020204" pitchFamily="34" charset="0"/>
              </a:rPr>
              <a:t> 1.800.735.2989 (TDD) 1.800.735.2988 (voice) or 711</a:t>
            </a:r>
          </a:p>
          <a:p>
            <a:pPr marL="0" marR="0" lvl="0" indent="0" algn="l" defTabSz="457200" rtl="0" eaLnBrk="1" fontAlgn="auto" latinLnBrk="0" hangingPunct="1">
              <a:lnSpc>
                <a:spcPts val="900"/>
              </a:lnSpc>
              <a:spcBef>
                <a:spcPts val="0"/>
              </a:spcBef>
              <a:spcAft>
                <a:spcPts val="0"/>
              </a:spcAft>
              <a:buClrTx/>
              <a:buSzTx/>
              <a:buFontTx/>
              <a:buNone/>
              <a:tabLst/>
              <a:defRPr/>
            </a:pPr>
            <a:endParaRPr lang="en-US" sz="800" b="0" kern="1200" dirty="0">
              <a:solidFill>
                <a:srgbClr val="777877"/>
              </a:solidFill>
              <a:effectLst/>
              <a:latin typeface="Arial" panose="020B0604020202020204" pitchFamily="34" charset="0"/>
              <a:ea typeface="+mn-ea"/>
              <a:cs typeface="Arial" panose="020B0604020202020204" pitchFamily="34" charset="0"/>
            </a:endParaRPr>
          </a:p>
          <a:p>
            <a:endParaRPr lang="en-US" sz="1200" b="0" dirty="0">
              <a:solidFill>
                <a:srgbClr val="6E6E6E"/>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4AD1A50-F476-564A-93FF-8F59B0CEE546}"/>
              </a:ext>
            </a:extLst>
          </p:cNvPr>
          <p:cNvPicPr>
            <a:picLocks noChangeAspect="1"/>
          </p:cNvPicPr>
          <p:nvPr userDrawn="1"/>
        </p:nvPicPr>
        <p:blipFill>
          <a:blip r:embed="rId4"/>
          <a:stretch>
            <a:fillRect/>
          </a:stretch>
        </p:blipFill>
        <p:spPr>
          <a:xfrm>
            <a:off x="691972" y="686566"/>
            <a:ext cx="2844800" cy="6477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685800" y="1975935"/>
            <a:ext cx="4572000" cy="2743200"/>
          </a:xfrm>
        </p:spPr>
        <p:txBody>
          <a:bodyPr anchor="t"/>
          <a:lstStyle>
            <a:lvl1pPr>
              <a:lnSpc>
                <a:spcPts val="4200"/>
              </a:lnSpc>
              <a:defRPr sz="3600" cap="all" baseline="0">
                <a:solidFill>
                  <a:schemeClr val="tx2"/>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E6B29458-7DA9-3843-BE2E-34CF4C1A82E5}"/>
              </a:ext>
            </a:extLst>
          </p:cNvPr>
          <p:cNvCxnSpPr/>
          <p:nvPr userDrawn="1"/>
        </p:nvCxnSpPr>
        <p:spPr>
          <a:xfrm>
            <a:off x="685800" y="1800467"/>
            <a:ext cx="459606" cy="0"/>
          </a:xfrm>
          <a:prstGeom prst="line">
            <a:avLst/>
          </a:prstGeom>
          <a:ln w="381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229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1"/>
            <a:ext cx="5097100"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no 1st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179388" indent="-182880">
              <a:buClr>
                <a:schemeClr val="tx2"/>
              </a:buClr>
              <a:tabLst/>
              <a:defRPr/>
            </a:lvl2pPr>
            <a:lvl3pPr marL="365760" indent="-180975">
              <a:tabLst/>
              <a:defRPr/>
            </a:lvl3pPr>
            <a:lvl4pPr marL="576263" indent="-180975">
              <a:tabLst/>
              <a:defRPr/>
            </a:lvl4pPr>
            <a:lvl5pPr marL="746125" indent="-179388">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1"/>
            <a:ext cx="5097100"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6494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7F4-ECD2-524F-BF9E-7F1F13F5D961}"/>
              </a:ext>
            </a:extLst>
          </p:cNvPr>
          <p:cNvSpPr>
            <a:spLocks noGrp="1"/>
          </p:cNvSpPr>
          <p:nvPr>
            <p:ph type="title"/>
          </p:nvPr>
        </p:nvSpPr>
        <p:spPr/>
        <p:txBody>
          <a:bodyPr/>
          <a:lstStyle/>
          <a:p>
            <a:r>
              <a:rPr lang="en-US"/>
              <a:t>Click to edit Master title style</a:t>
            </a:r>
          </a:p>
        </p:txBody>
      </p:sp>
      <p:sp>
        <p:nvSpPr>
          <p:cNvPr id="4" name="Chart Placeholder 3">
            <a:extLst>
              <a:ext uri="{FF2B5EF4-FFF2-40B4-BE49-F238E27FC236}">
                <a16:creationId xmlns:a16="http://schemas.microsoft.com/office/drawing/2014/main" id="{823B4071-2FCC-1B42-8581-FACBB39B0CB6}"/>
              </a:ext>
            </a:extLst>
          </p:cNvPr>
          <p:cNvSpPr>
            <a:spLocks noGrp="1"/>
          </p:cNvSpPr>
          <p:nvPr>
            <p:ph type="chart" sz="quarter" idx="10"/>
          </p:nvPr>
        </p:nvSpPr>
        <p:spPr>
          <a:xfrm>
            <a:off x="457200" y="1061064"/>
            <a:ext cx="5943600" cy="5029200"/>
          </a:xfrm>
        </p:spPr>
        <p:txBody>
          <a:bodyPr/>
          <a:lstStyle/>
          <a:p>
            <a:r>
              <a:rPr lang="en-US" dirty="0"/>
              <a:t>Click icon to add chart</a:t>
            </a:r>
          </a:p>
        </p:txBody>
      </p:sp>
    </p:spTree>
    <p:extLst>
      <p:ext uri="{BB962C8B-B14F-4D97-AF65-F5344CB8AC3E}">
        <p14:creationId xmlns:p14="http://schemas.microsoft.com/office/powerpoint/2010/main" val="66916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Divider –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685800" y="2784764"/>
            <a:ext cx="6400800" cy="1005840"/>
          </a:xfrm>
        </p:spPr>
        <p:txBody>
          <a:bodyPr anchor="ctr"/>
          <a:lstStyle>
            <a:lvl1pPr>
              <a:lnSpc>
                <a:spcPts val="3400"/>
              </a:lnSpc>
              <a:defRPr sz="3000" cap="all" baseline="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481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DC10A5-E289-6549-AC6A-999916542ED3}"/>
              </a:ext>
            </a:extLst>
          </p:cNvPr>
          <p:cNvPicPr>
            <a:picLocks noChangeAspect="1"/>
          </p:cNvPicPr>
          <p:nvPr userDrawn="1"/>
        </p:nvPicPr>
        <p:blipFill>
          <a:blip r:embed="rId9"/>
          <a:stretch>
            <a:fillRect/>
          </a:stretch>
        </p:blipFill>
        <p:spPr>
          <a:xfrm>
            <a:off x="8089900" y="131407"/>
            <a:ext cx="1054100" cy="1955800"/>
          </a:xfrm>
          <a:prstGeom prst="rect">
            <a:avLst/>
          </a:prstGeom>
        </p:spPr>
      </p:pic>
      <p:sp>
        <p:nvSpPr>
          <p:cNvPr id="2" name="Title Placeholder 1"/>
          <p:cNvSpPr>
            <a:spLocks noGrp="1"/>
          </p:cNvSpPr>
          <p:nvPr>
            <p:ph type="title"/>
          </p:nvPr>
        </p:nvSpPr>
        <p:spPr>
          <a:xfrm>
            <a:off x="457200" y="0"/>
            <a:ext cx="7543800" cy="914400"/>
          </a:xfrm>
          <a:prstGeom prst="rect">
            <a:avLst/>
          </a:prstGeom>
        </p:spPr>
        <p:txBody>
          <a:bodyPr vert="horz" lIns="0" tIns="0" rIns="0" bIns="0" rtlCol="0" anchor="ctr" anchorCtr="0">
            <a:noAutofit/>
          </a:bodyPr>
          <a:lstStyle/>
          <a:p>
            <a:r>
              <a:rPr lang="en-US"/>
              <a:t>Click to edit Master title style</a:t>
            </a:r>
          </a:p>
        </p:txBody>
      </p:sp>
      <p:sp>
        <p:nvSpPr>
          <p:cNvPr id="3" name="Text Placeholder 2"/>
          <p:cNvSpPr>
            <a:spLocks noGrp="1"/>
          </p:cNvSpPr>
          <p:nvPr>
            <p:ph type="body" idx="1"/>
          </p:nvPr>
        </p:nvSpPr>
        <p:spPr>
          <a:xfrm>
            <a:off x="457200" y="1061064"/>
            <a:ext cx="8229600" cy="54864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60E14293-8CE9-8F4F-8475-7733AF8F8A70}"/>
              </a:ext>
            </a:extLst>
          </p:cNvPr>
          <p:cNvPicPr>
            <a:picLocks noChangeAspect="1"/>
          </p:cNvPicPr>
          <p:nvPr userDrawn="1"/>
        </p:nvPicPr>
        <p:blipFill>
          <a:blip r:embed="rId10"/>
          <a:stretch>
            <a:fillRect/>
          </a:stretch>
        </p:blipFill>
        <p:spPr>
          <a:xfrm>
            <a:off x="7317684" y="6280464"/>
            <a:ext cx="1600200" cy="355600"/>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85" r:id="rId2"/>
    <p:sldLayoutId id="2147483677" r:id="rId3"/>
    <p:sldLayoutId id="2147483688" r:id="rId4"/>
    <p:sldLayoutId id="2147483689" r:id="rId5"/>
    <p:sldLayoutId id="2147483675" r:id="rId6"/>
    <p:sldLayoutId id="2147483690" r:id="rId7"/>
  </p:sldLayoutIdLst>
  <p:hf sldNum="0" hdr="0" dt="0"/>
  <p:txStyles>
    <p:titleStyle>
      <a:lvl1pPr algn="l" defTabSz="457200" rtl="0" eaLnBrk="1" latinLnBrk="0" hangingPunct="1">
        <a:lnSpc>
          <a:spcPts val="3100"/>
        </a:lnSpc>
        <a:spcBef>
          <a:spcPct val="0"/>
        </a:spcBef>
        <a:buNone/>
        <a:defRPr sz="2600" b="1" i="0" kern="1200" cap="none" spc="0" baseline="0">
          <a:solidFill>
            <a:schemeClr val="accent1"/>
          </a:solidFill>
          <a:latin typeface="Arial" panose="020B0604020202020204" pitchFamily="34" charset="0"/>
          <a:ea typeface="+mj-ea"/>
          <a:cs typeface="Arial" panose="020B0604020202020204" pitchFamily="34" charset="0"/>
        </a:defRPr>
      </a:lvl1pPr>
    </p:titleStyle>
    <p:bodyStyle>
      <a:lvl1pPr marL="182880" indent="-182880" algn="l" defTabSz="457200" rtl="0" eaLnBrk="1" latinLnBrk="0" hangingPunct="1">
        <a:lnSpc>
          <a:spcPts val="2800"/>
        </a:lnSpc>
        <a:spcBef>
          <a:spcPts val="300"/>
        </a:spcBef>
        <a:spcAft>
          <a:spcPts val="300"/>
        </a:spcAft>
        <a:buFont typeface="Arial"/>
        <a:buChar char="•"/>
        <a:tabLst/>
        <a:defRPr sz="2200" b="1" kern="1200" spc="0" baseline="0">
          <a:solidFill>
            <a:schemeClr val="tx2"/>
          </a:solidFill>
          <a:latin typeface="Arial"/>
          <a:ea typeface="+mn-ea"/>
          <a:cs typeface="Arial"/>
        </a:defRPr>
      </a:lvl1pPr>
      <a:lvl2pPr marL="365760" indent="-182880" algn="l" defTabSz="457200" rtl="0" eaLnBrk="1" latinLnBrk="0" hangingPunct="1">
        <a:lnSpc>
          <a:spcPts val="2800"/>
        </a:lnSpc>
        <a:spcBef>
          <a:spcPts val="300"/>
        </a:spcBef>
        <a:spcAft>
          <a:spcPts val="600"/>
        </a:spcAft>
        <a:buClr>
          <a:schemeClr val="tx1"/>
        </a:buClr>
        <a:buFont typeface="Arial" panose="020B0604020202020204" pitchFamily="34" charset="0"/>
        <a:buChar char="•"/>
        <a:tabLst/>
        <a:defRPr sz="2200" kern="1200" spc="0" baseline="0">
          <a:solidFill>
            <a:schemeClr val="tx1"/>
          </a:solidFill>
          <a:latin typeface="Arial"/>
          <a:ea typeface="+mn-ea"/>
          <a:cs typeface="Arial"/>
        </a:defRPr>
      </a:lvl2pPr>
      <a:lvl3pPr marL="548640" indent="-182880" algn="l" defTabSz="457200" rtl="0" eaLnBrk="1" latinLnBrk="0" hangingPunct="1">
        <a:lnSpc>
          <a:spcPts val="2800"/>
        </a:lnSpc>
        <a:spcBef>
          <a:spcPts val="0"/>
        </a:spcBef>
        <a:spcAft>
          <a:spcPts val="600"/>
        </a:spcAft>
        <a:buFont typeface="Arial"/>
        <a:buChar char="•"/>
        <a:defRPr sz="2200" kern="1200" spc="0" baseline="0">
          <a:solidFill>
            <a:schemeClr val="tx1"/>
          </a:solidFill>
          <a:latin typeface="Arial"/>
          <a:ea typeface="+mn-ea"/>
          <a:cs typeface="Arial"/>
        </a:defRPr>
      </a:lvl3pPr>
      <a:lvl4pPr marL="731520" indent="-182880" algn="l" defTabSz="457200" rtl="0" eaLnBrk="1" latinLnBrk="0" hangingPunct="1">
        <a:spcBef>
          <a:spcPts val="0"/>
        </a:spcBef>
        <a:spcAft>
          <a:spcPts val="600"/>
        </a:spcAft>
        <a:buFont typeface=".AppleSystemUIFont"/>
        <a:buChar char="–"/>
        <a:tabLst/>
        <a:defRPr sz="1800" kern="1200" spc="0" baseline="0">
          <a:solidFill>
            <a:schemeClr val="tx1"/>
          </a:solidFill>
          <a:latin typeface="Arial"/>
          <a:ea typeface="+mn-ea"/>
          <a:cs typeface="Arial"/>
        </a:defRPr>
      </a:lvl4pPr>
      <a:lvl5pPr marL="914400" indent="-182880" algn="l" defTabSz="457200" rtl="0" eaLnBrk="1" latinLnBrk="0" hangingPunct="1">
        <a:spcBef>
          <a:spcPts val="0"/>
        </a:spcBef>
        <a:spcAft>
          <a:spcPts val="600"/>
        </a:spcAft>
        <a:buFont typeface="Arial"/>
        <a:buChar char="»"/>
        <a:tabLst/>
        <a:defRPr sz="1800" kern="1200" spc="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Deborah.duke@wrksolutions.com"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www.wrksolution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9A9719-EC69-415C-BA6C-D79F1E203E88}"/>
              </a:ext>
            </a:extLst>
          </p:cNvPr>
          <p:cNvSpPr txBox="1"/>
          <p:nvPr/>
        </p:nvSpPr>
        <p:spPr>
          <a:xfrm>
            <a:off x="1039906" y="2190852"/>
            <a:ext cx="5693622" cy="1754326"/>
          </a:xfrm>
          <a:prstGeom prst="rect">
            <a:avLst/>
          </a:prstGeom>
          <a:noFill/>
        </p:spPr>
        <p:txBody>
          <a:bodyPr wrap="square">
            <a:spAutoFit/>
          </a:bodyPr>
          <a:lstStyle/>
          <a:p>
            <a:r>
              <a:rPr lang="en-US" sz="3600" b="1" cap="all" dirty="0">
                <a:solidFill>
                  <a:srgbClr val="007BB9"/>
                </a:solidFill>
                <a:latin typeface="Arial" panose="020B0604020202020204" pitchFamily="34" charset="0"/>
                <a:ea typeface="+mj-ea"/>
                <a:cs typeface="Arial" panose="020B0604020202020204" pitchFamily="34" charset="0"/>
              </a:rPr>
              <a:t>Information session</a:t>
            </a:r>
          </a:p>
          <a:p>
            <a:endParaRPr lang="en-US" sz="3600" b="1" cap="all" dirty="0">
              <a:solidFill>
                <a:srgbClr val="007BB9"/>
              </a:solidFill>
              <a:latin typeface="Arial" panose="020B0604020202020204" pitchFamily="34" charset="0"/>
              <a:ea typeface="+mj-ea"/>
              <a:cs typeface="Arial" panose="020B0604020202020204" pitchFamily="34" charset="0"/>
            </a:endParaRPr>
          </a:p>
          <a:p>
            <a:r>
              <a:rPr lang="en-US" sz="3600" b="1" cap="all" dirty="0">
                <a:solidFill>
                  <a:srgbClr val="007BB9"/>
                </a:solidFill>
                <a:latin typeface="Arial" panose="020B0604020202020204" pitchFamily="34" charset="0"/>
                <a:ea typeface="+mj-ea"/>
                <a:cs typeface="Arial" panose="020B0604020202020204" pitchFamily="34" charset="0"/>
              </a:rPr>
              <a:t>January 18, 2022</a:t>
            </a:r>
          </a:p>
        </p:txBody>
      </p:sp>
    </p:spTree>
    <p:extLst>
      <p:ext uri="{BB962C8B-B14F-4D97-AF65-F5344CB8AC3E}">
        <p14:creationId xmlns:p14="http://schemas.microsoft.com/office/powerpoint/2010/main" val="1547063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What is the Financial Aid Payment Office?</a:t>
            </a:r>
          </a:p>
        </p:txBody>
      </p:sp>
      <p:sp>
        <p:nvSpPr>
          <p:cNvPr id="2" name="TextBox 1">
            <a:extLst>
              <a:ext uri="{FF2B5EF4-FFF2-40B4-BE49-F238E27FC236}">
                <a16:creationId xmlns:a16="http://schemas.microsoft.com/office/drawing/2014/main" id="{D45970A0-DA00-4A4C-8EA4-AC3C3B5185A6}"/>
              </a:ext>
            </a:extLst>
          </p:cNvPr>
          <p:cNvSpPr txBox="1"/>
          <p:nvPr/>
        </p:nvSpPr>
        <p:spPr>
          <a:xfrm>
            <a:off x="609600" y="1257300"/>
            <a:ext cx="7772400" cy="4801314"/>
          </a:xfrm>
          <a:prstGeom prst="rect">
            <a:avLst/>
          </a:prstGeom>
          <a:noFill/>
        </p:spPr>
        <p:txBody>
          <a:bodyPr wrap="square" rtlCol="0">
            <a:spAutoFit/>
          </a:bodyPr>
          <a:lstStyle/>
          <a:p>
            <a:pPr marL="0" marR="0">
              <a:spcBef>
                <a:spcPts val="0"/>
              </a:spcBef>
              <a:spcAft>
                <a:spcPts val="0"/>
              </a:spcAft>
            </a:pPr>
            <a:r>
              <a:rPr lang="en-US" sz="2400" b="1" dirty="0">
                <a:solidFill>
                  <a:srgbClr val="0070C0"/>
                </a:solidFill>
                <a:effectLst/>
                <a:latin typeface="+mj-lt"/>
                <a:ea typeface="Calibri" panose="020F0502020204030204" pitchFamily="34" charset="0"/>
                <a:cs typeface="Times New Roman" panose="02020603050405020304" pitchFamily="18" charset="0"/>
              </a:rPr>
              <a:t>Our Vision</a:t>
            </a:r>
          </a:p>
          <a:p>
            <a:pPr marL="0" indent="0">
              <a:lnSpc>
                <a:spcPct val="100000"/>
              </a:lnSpc>
              <a:spcBef>
                <a:spcPts val="0"/>
              </a:spcBef>
              <a:spcAft>
                <a:spcPts val="0"/>
              </a:spcAft>
              <a:buNone/>
            </a:pPr>
            <a:r>
              <a:rPr lang="en-US" sz="2400" b="0" dirty="0">
                <a:solidFill>
                  <a:schemeClr val="tx1"/>
                </a:solidFill>
                <a:latin typeface="+mn-lt"/>
              </a:rPr>
              <a:t>A centralized accounting office responsible for making accurate and timely payments to vendors for authorized services and developing and maintaining vendor relationships.  </a:t>
            </a:r>
          </a:p>
          <a:p>
            <a:pPr marL="0" indent="0">
              <a:lnSpc>
                <a:spcPct val="100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indent="0">
              <a:lnSpc>
                <a:spcPct val="100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2400" b="1" dirty="0">
                <a:solidFill>
                  <a:srgbClr val="0070C0"/>
                </a:solidFill>
                <a:latin typeface="+mj-lt"/>
                <a:ea typeface="Calibri" panose="020F0502020204030204" pitchFamily="34" charset="0"/>
                <a:cs typeface="Times New Roman" panose="02020603050405020304" pitchFamily="18" charset="0"/>
              </a:rPr>
              <a:t>Opportunities for Improvement</a:t>
            </a:r>
          </a:p>
          <a:p>
            <a:pPr marL="342900" marR="0" lvl="0" indent="-342900">
              <a:spcBef>
                <a:spcPts val="0"/>
              </a:spcBef>
              <a:spcAft>
                <a:spcPts val="0"/>
              </a:spcAft>
              <a:buFont typeface="Arial" panose="020B0604020202020204" pitchFamily="34" charset="0"/>
              <a:buChar char="•"/>
            </a:pPr>
            <a:r>
              <a:rPr lang="en-US" sz="2400" dirty="0">
                <a:ea typeface="Calibri" panose="020F0502020204030204" pitchFamily="34" charset="0"/>
                <a:cs typeface="Times New Roman" panose="02020603050405020304" pitchFamily="18" charset="0"/>
              </a:rPr>
              <a:t>Technology Enhancements</a:t>
            </a:r>
          </a:p>
          <a:p>
            <a:pPr marL="342900" marR="0" lvl="0" indent="-342900">
              <a:spcBef>
                <a:spcPts val="0"/>
              </a:spcBef>
              <a:spcAft>
                <a:spcPts val="0"/>
              </a:spcAft>
              <a:buFont typeface="Arial" panose="020B0604020202020204" pitchFamily="34" charset="0"/>
              <a:buChar char="•"/>
            </a:pPr>
            <a:r>
              <a:rPr lang="en-US" sz="2400" dirty="0">
                <a:ea typeface="Calibri" panose="020F0502020204030204" pitchFamily="34" charset="0"/>
                <a:cs typeface="Times New Roman" panose="02020603050405020304" pitchFamily="18" charset="0"/>
              </a:rPr>
              <a:t>Responsiveness and Availability</a:t>
            </a:r>
          </a:p>
          <a:p>
            <a:pPr marL="342900" marR="0" lvl="0" indent="-342900">
              <a:spcBef>
                <a:spcPts val="0"/>
              </a:spcBef>
              <a:spcAft>
                <a:spcPts val="0"/>
              </a:spcAft>
              <a:buFont typeface="Arial" panose="020B0604020202020204" pitchFamily="34" charset="0"/>
              <a:buChar char="•"/>
            </a:pPr>
            <a:r>
              <a:rPr lang="en-US" sz="2400" dirty="0">
                <a:effectLst/>
                <a:ea typeface="Calibri" panose="020F0502020204030204" pitchFamily="34" charset="0"/>
                <a:cs typeface="Times New Roman" panose="02020603050405020304" pitchFamily="18" charset="0"/>
              </a:rPr>
              <a:t>Timely payments</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032390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Financial Aid</a:t>
            </a:r>
          </a:p>
        </p:txBody>
      </p:sp>
      <p:sp>
        <p:nvSpPr>
          <p:cNvPr id="2" name="TextBox 1">
            <a:extLst>
              <a:ext uri="{FF2B5EF4-FFF2-40B4-BE49-F238E27FC236}">
                <a16:creationId xmlns:a16="http://schemas.microsoft.com/office/drawing/2014/main" id="{D45970A0-DA00-4A4C-8EA4-AC3C3B5185A6}"/>
              </a:ext>
            </a:extLst>
          </p:cNvPr>
          <p:cNvSpPr txBox="1"/>
          <p:nvPr/>
        </p:nvSpPr>
        <p:spPr>
          <a:xfrm>
            <a:off x="609600" y="1257300"/>
            <a:ext cx="7772400" cy="4154984"/>
          </a:xfrm>
          <a:prstGeom prst="rect">
            <a:avLst/>
          </a:prstGeom>
          <a:noFill/>
        </p:spPr>
        <p:txBody>
          <a:bodyPr wrap="square" rtlCol="0">
            <a:spAutoFit/>
          </a:bodyPr>
          <a:lstStyle/>
          <a:p>
            <a:r>
              <a:rPr lang="en-US" sz="2400" b="1" dirty="0">
                <a:solidFill>
                  <a:srgbClr val="0070C0"/>
                </a:solidFill>
                <a:effectLst/>
                <a:latin typeface="+mj-lt"/>
                <a:ea typeface="Calibri" panose="020F0502020204030204" pitchFamily="34" charset="0"/>
                <a:cs typeface="Times New Roman" panose="02020603050405020304" pitchFamily="18" charset="0"/>
              </a:rPr>
              <a:t>Types of Financial Aid</a:t>
            </a:r>
          </a:p>
          <a:p>
            <a:pPr marR="0">
              <a:spcBef>
                <a:spcPts val="0"/>
              </a:spcBef>
              <a:spcAft>
                <a:spcPts val="0"/>
              </a:spcAft>
            </a:pPr>
            <a:endParaRPr lang="en-US" sz="24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effectLst/>
                <a:ea typeface="Calibri" panose="020F0502020204030204" pitchFamily="34" charset="0"/>
                <a:cs typeface="Times New Roman" panose="02020603050405020304" pitchFamily="18" charset="0"/>
              </a:rPr>
              <a:t>Education scholarships</a:t>
            </a:r>
          </a:p>
          <a:p>
            <a:pPr marL="342900" marR="0" lvl="0" indent="-342900">
              <a:spcBef>
                <a:spcPts val="0"/>
              </a:spcBef>
              <a:spcAft>
                <a:spcPts val="0"/>
              </a:spcAft>
              <a:buFont typeface="Symbol" panose="05050102010706020507" pitchFamily="18" charset="2"/>
              <a:buChar char=""/>
            </a:pPr>
            <a:endParaRPr lang="en-US" sz="24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effectLst/>
                <a:ea typeface="Calibri" panose="020F0502020204030204" pitchFamily="34" charset="0"/>
                <a:cs typeface="Times New Roman" panose="02020603050405020304" pitchFamily="18" charset="0"/>
              </a:rPr>
              <a:t>Early education assistance (childcare)</a:t>
            </a:r>
          </a:p>
          <a:p>
            <a:pPr marL="342900" marR="0" lvl="0" indent="-342900">
              <a:spcBef>
                <a:spcPts val="0"/>
              </a:spcBef>
              <a:spcAft>
                <a:spcPts val="0"/>
              </a:spcAft>
              <a:buFont typeface="Symbol" panose="05050102010706020507" pitchFamily="18" charset="2"/>
              <a:buChar char=""/>
            </a:pPr>
            <a:endParaRPr lang="en-US" sz="24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effectLst/>
                <a:ea typeface="Calibri" panose="020F0502020204030204" pitchFamily="34" charset="0"/>
                <a:cs typeface="Times New Roman" panose="02020603050405020304" pitchFamily="18" charset="0"/>
              </a:rPr>
              <a:t>Transportation</a:t>
            </a:r>
          </a:p>
          <a:p>
            <a:pPr marL="342900" marR="0" lvl="0" indent="-342900">
              <a:spcBef>
                <a:spcPts val="0"/>
              </a:spcBef>
              <a:spcAft>
                <a:spcPts val="0"/>
              </a:spcAft>
              <a:buFont typeface="Symbol" panose="05050102010706020507" pitchFamily="18" charset="2"/>
              <a:buChar char=""/>
            </a:pPr>
            <a:endParaRPr lang="en-US" sz="24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effectLst/>
                <a:ea typeface="Calibri" panose="020F0502020204030204" pitchFamily="34" charset="0"/>
                <a:cs typeface="Times New Roman" panose="02020603050405020304" pitchFamily="18" charset="0"/>
              </a:rPr>
              <a:t>Work related expenses </a:t>
            </a:r>
          </a:p>
          <a:p>
            <a:pPr marR="0" lvl="0">
              <a:spcBef>
                <a:spcPts val="0"/>
              </a:spcBef>
              <a:spcAft>
                <a:spcPts val="0"/>
              </a:spcAft>
            </a:pPr>
            <a:endParaRPr lang="en-US" sz="240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400" dirty="0">
                <a:effectLst/>
                <a:ea typeface="Calibri" panose="020F0502020204030204" pitchFamily="34" charset="0"/>
                <a:cs typeface="Times New Roman" panose="02020603050405020304" pitchFamily="18" charset="0"/>
              </a:rPr>
              <a:t>Work-based learning opportunities </a:t>
            </a: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51181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Management</a:t>
            </a:r>
          </a:p>
        </p:txBody>
      </p:sp>
      <p:sp>
        <p:nvSpPr>
          <p:cNvPr id="2" name="TextBox 1">
            <a:extLst>
              <a:ext uri="{FF2B5EF4-FFF2-40B4-BE49-F238E27FC236}">
                <a16:creationId xmlns:a16="http://schemas.microsoft.com/office/drawing/2014/main" id="{D45970A0-DA00-4A4C-8EA4-AC3C3B5185A6}"/>
              </a:ext>
            </a:extLst>
          </p:cNvPr>
          <p:cNvSpPr txBox="1"/>
          <p:nvPr/>
        </p:nvSpPr>
        <p:spPr>
          <a:xfrm>
            <a:off x="685800" y="1117161"/>
            <a:ext cx="7772400" cy="5539978"/>
          </a:xfrm>
          <a:prstGeom prst="rect">
            <a:avLst/>
          </a:prstGeom>
          <a:noFill/>
        </p:spPr>
        <p:txBody>
          <a:bodyPr wrap="square" rtlCol="0">
            <a:spAutoFit/>
          </a:bodyPr>
          <a:lstStyle/>
          <a:p>
            <a:r>
              <a:rPr lang="en-US" sz="2400" b="1" dirty="0">
                <a:solidFill>
                  <a:srgbClr val="0070C0"/>
                </a:solidFill>
                <a:effectLst/>
                <a:latin typeface="+mj-lt"/>
                <a:ea typeface="Calibri" panose="020F0502020204030204" pitchFamily="34" charset="0"/>
                <a:cs typeface="Times New Roman" panose="02020603050405020304" pitchFamily="18" charset="0"/>
              </a:rPr>
              <a:t>Functions</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Vendor relationships and the Vendor Network</a:t>
            </a:r>
          </a:p>
          <a:p>
            <a:pPr marL="285750" marR="0" indent="-285750">
              <a:spcBef>
                <a:spcPts val="0"/>
              </a:spcBef>
              <a:spcAft>
                <a:spcPts val="0"/>
              </a:spcAft>
              <a:buFont typeface="Arial" panose="020B0604020202020204" pitchFamily="34" charset="0"/>
              <a:buChar char="•"/>
            </a:pPr>
            <a:endParaRPr lang="en-US" sz="24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Financial Aid payments</a:t>
            </a:r>
          </a:p>
          <a:p>
            <a:pPr marL="285750" marR="0" indent="-285750">
              <a:spcBef>
                <a:spcPts val="0"/>
              </a:spcBef>
              <a:spcAft>
                <a:spcPts val="0"/>
              </a:spcAft>
              <a:buFont typeface="Arial" panose="020B0604020202020204" pitchFamily="34" charset="0"/>
              <a:buChar char="•"/>
            </a:pPr>
            <a:endParaRPr lang="en-US" sz="24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Fraud and overpayment recovery</a:t>
            </a:r>
          </a:p>
          <a:p>
            <a:pPr marL="285750" marR="0" indent="-285750">
              <a:spcBef>
                <a:spcPts val="0"/>
              </a:spcBef>
              <a:spcAft>
                <a:spcPts val="0"/>
              </a:spcAft>
              <a:buFont typeface="Arial" panose="020B0604020202020204" pitchFamily="34" charset="0"/>
              <a:buChar char="•"/>
            </a:pPr>
            <a:endParaRPr lang="en-US" sz="24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Forecasting and funds managements</a:t>
            </a:r>
          </a:p>
          <a:p>
            <a:pPr marL="285750" marR="0" indent="-285750">
              <a:spcBef>
                <a:spcPts val="0"/>
              </a:spcBef>
              <a:spcAft>
                <a:spcPts val="0"/>
              </a:spcAft>
              <a:buFont typeface="Arial" panose="020B0604020202020204" pitchFamily="34" charset="0"/>
              <a:buChar char="•"/>
            </a:pPr>
            <a:endParaRPr lang="en-US" sz="24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Financial Aid Management System (FAMS)</a:t>
            </a:r>
          </a:p>
          <a:p>
            <a:pPr marL="285750" marR="0" indent="-285750">
              <a:spcBef>
                <a:spcPts val="0"/>
              </a:spcBef>
              <a:spcAft>
                <a:spcPts val="0"/>
              </a:spcAft>
              <a:buFont typeface="Arial" panose="020B0604020202020204" pitchFamily="34" charset="0"/>
              <a:buChar char="•"/>
            </a:pPr>
            <a:endParaRPr lang="en-US" sz="24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Cash substitutes oversight</a:t>
            </a:r>
          </a:p>
          <a:p>
            <a:pPr marL="285750" marR="0" indent="-285750">
              <a:spcBef>
                <a:spcPts val="0"/>
              </a:spcBef>
              <a:spcAft>
                <a:spcPts val="0"/>
              </a:spcAft>
              <a:buFont typeface="Arial" panose="020B0604020202020204" pitchFamily="34" charset="0"/>
              <a:buChar char="•"/>
            </a:pPr>
            <a:endParaRPr lang="en-US" sz="24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Workforce System Integration</a:t>
            </a:r>
          </a:p>
          <a:p>
            <a:pPr marL="0" marR="0">
              <a:spcBef>
                <a:spcPts val="0"/>
              </a:spcBef>
              <a:spcAft>
                <a:spcPts val="0"/>
              </a:spcAft>
            </a:pPr>
            <a:r>
              <a:rPr lang="en-US" dirty="0">
                <a:latin typeface="+mj-lt"/>
                <a:cs typeface="Times New Roman" panose="02020603050405020304" pitchFamily="18" charset="0"/>
              </a:rPr>
              <a:t> </a:t>
            </a:r>
          </a:p>
        </p:txBody>
      </p:sp>
    </p:spTree>
    <p:extLst>
      <p:ext uri="{BB962C8B-B14F-4D97-AF65-F5344CB8AC3E}">
        <p14:creationId xmlns:p14="http://schemas.microsoft.com/office/powerpoint/2010/main" val="355451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Current Operations</a:t>
            </a:r>
          </a:p>
        </p:txBody>
      </p:sp>
      <p:sp>
        <p:nvSpPr>
          <p:cNvPr id="2" name="TextBox 1">
            <a:extLst>
              <a:ext uri="{FF2B5EF4-FFF2-40B4-BE49-F238E27FC236}">
                <a16:creationId xmlns:a16="http://schemas.microsoft.com/office/drawing/2014/main" id="{D45970A0-DA00-4A4C-8EA4-AC3C3B5185A6}"/>
              </a:ext>
            </a:extLst>
          </p:cNvPr>
          <p:cNvSpPr txBox="1"/>
          <p:nvPr/>
        </p:nvSpPr>
        <p:spPr>
          <a:xfrm>
            <a:off x="609600" y="1257300"/>
            <a:ext cx="7772400" cy="5170646"/>
          </a:xfrm>
          <a:prstGeom prst="rect">
            <a:avLst/>
          </a:prstGeom>
          <a:noFill/>
        </p:spPr>
        <p:txBody>
          <a:bodyPr wrap="square" rtlCol="0">
            <a:spAutoFit/>
          </a:bodyPr>
          <a:lstStyle/>
          <a:p>
            <a:pPr marL="0" marR="0">
              <a:spcBef>
                <a:spcPts val="0"/>
              </a:spcBef>
              <a:spcAft>
                <a:spcPts val="0"/>
              </a:spcAft>
            </a:pPr>
            <a:r>
              <a:rPr lang="en-US" sz="2400" dirty="0">
                <a:latin typeface="+mj-lt"/>
                <a:cs typeface="Times New Roman" panose="02020603050405020304" pitchFamily="18" charset="0"/>
              </a:rPr>
              <a:t>The payment office receives $3.6 million to support 40 staff and other operational costs.</a:t>
            </a:r>
          </a:p>
          <a:p>
            <a:pPr marL="0" marR="0">
              <a:spcBef>
                <a:spcPts val="0"/>
              </a:spcBef>
              <a:spcAft>
                <a:spcPts val="0"/>
              </a:spcAft>
            </a:pPr>
            <a:endParaRPr lang="en-US" sz="2400" dirty="0">
              <a:latin typeface="+mj-lt"/>
              <a:cs typeface="Times New Roman" panose="02020603050405020304" pitchFamily="18" charset="0"/>
            </a:endParaRPr>
          </a:p>
          <a:p>
            <a:pPr marR="0">
              <a:spcBef>
                <a:spcPts val="0"/>
              </a:spcBef>
              <a:spcAft>
                <a:spcPts val="0"/>
              </a:spcAft>
            </a:pPr>
            <a:r>
              <a:rPr lang="en-US" sz="2400" b="1" dirty="0">
                <a:solidFill>
                  <a:srgbClr val="0070C0"/>
                </a:solidFill>
                <a:latin typeface="+mj-lt"/>
                <a:cs typeface="Times New Roman" panose="02020603050405020304" pitchFamily="18" charset="0"/>
              </a:rPr>
              <a:t>Staffing:</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11	Vendor and Customer Services</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8  	Accounts Payable</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5  	Management</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4  	Administrative</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3  	Compliance</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3 	Funds Management and Data</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3  	Treasury</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2  	System and Support</a:t>
            </a:r>
          </a:p>
          <a:p>
            <a:pPr marL="285750" marR="0" indent="-285750">
              <a:spcBef>
                <a:spcPts val="0"/>
              </a:spcBef>
              <a:spcAft>
                <a:spcPts val="0"/>
              </a:spcAft>
              <a:buFont typeface="Arial" panose="020B0604020202020204" pitchFamily="34" charset="0"/>
              <a:buChar char="•"/>
            </a:pPr>
            <a:r>
              <a:rPr lang="en-US" sz="2400" dirty="0">
                <a:latin typeface="+mj-lt"/>
                <a:cs typeface="Times New Roman" panose="02020603050405020304" pitchFamily="18" charset="0"/>
              </a:rPr>
              <a:t> 1  	Quality Assurance</a:t>
            </a:r>
          </a:p>
          <a:p>
            <a:pPr marL="0" marR="0">
              <a:spcBef>
                <a:spcPts val="0"/>
              </a:spcBef>
              <a:spcAft>
                <a:spcPts val="0"/>
              </a:spcAft>
            </a:pPr>
            <a:r>
              <a:rPr lang="en-US" dirty="0">
                <a:latin typeface="+mj-lt"/>
                <a:cs typeface="Times New Roman" panose="02020603050405020304" pitchFamily="18" charset="0"/>
              </a:rPr>
              <a:t> </a:t>
            </a:r>
          </a:p>
        </p:txBody>
      </p:sp>
    </p:spTree>
    <p:extLst>
      <p:ext uri="{BB962C8B-B14F-4D97-AF65-F5344CB8AC3E}">
        <p14:creationId xmlns:p14="http://schemas.microsoft.com/office/powerpoint/2010/main" val="3546716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A Look at the Data</a:t>
            </a:r>
          </a:p>
        </p:txBody>
      </p:sp>
      <p:sp>
        <p:nvSpPr>
          <p:cNvPr id="2" name="TextBox 1">
            <a:extLst>
              <a:ext uri="{FF2B5EF4-FFF2-40B4-BE49-F238E27FC236}">
                <a16:creationId xmlns:a16="http://schemas.microsoft.com/office/drawing/2014/main" id="{D45970A0-DA00-4A4C-8EA4-AC3C3B5185A6}"/>
              </a:ext>
            </a:extLst>
          </p:cNvPr>
          <p:cNvSpPr txBox="1"/>
          <p:nvPr/>
        </p:nvSpPr>
        <p:spPr>
          <a:xfrm>
            <a:off x="609600" y="1257300"/>
            <a:ext cx="7772400" cy="5355312"/>
          </a:xfrm>
          <a:prstGeom prst="rect">
            <a:avLst/>
          </a:prstGeom>
          <a:noFill/>
        </p:spPr>
        <p:txBody>
          <a:bodyPr wrap="square" rtlCol="0">
            <a:spAutoFit/>
          </a:bodyPr>
          <a:lstStyle/>
          <a:p>
            <a:r>
              <a:rPr lang="en-US" sz="2400" b="1" dirty="0">
                <a:solidFill>
                  <a:srgbClr val="0070C0"/>
                </a:solidFill>
                <a:effectLst/>
                <a:latin typeface="+mj-lt"/>
                <a:ea typeface="Calibri" panose="020F0502020204030204" pitchFamily="34" charset="0"/>
                <a:cs typeface="Times New Roman" panose="02020603050405020304" pitchFamily="18" charset="0"/>
              </a:rPr>
              <a:t>Service Volume</a:t>
            </a:r>
          </a:p>
          <a:p>
            <a:pPr marL="0" marR="0">
              <a:spcBef>
                <a:spcPts val="0"/>
              </a:spcBef>
              <a:spcAft>
                <a:spcPts val="0"/>
              </a:spcAft>
            </a:pPr>
            <a:r>
              <a:rPr lang="en-US" sz="2000" dirty="0">
                <a:latin typeface="+mj-lt"/>
                <a:cs typeface="Times New Roman" panose="02020603050405020304" pitchFamily="18" charset="0"/>
              </a:rPr>
              <a:t>The Payment Office processed over $203 million in financial aid payments during FY21 and current projections show us exceeding $300 million in FY22.</a:t>
            </a:r>
          </a:p>
          <a:p>
            <a:pPr marL="0" marR="0">
              <a:spcBef>
                <a:spcPts val="0"/>
              </a:spcBef>
              <a:spcAft>
                <a:spcPts val="0"/>
              </a:spcAft>
            </a:pPr>
            <a:endParaRPr lang="en-US" sz="2000" dirty="0">
              <a:latin typeface="+mj-lt"/>
              <a:cs typeface="Times New Roman" panose="02020603050405020304" pitchFamily="18" charset="0"/>
            </a:endParaRPr>
          </a:p>
          <a:p>
            <a:pPr marL="0" marR="0">
              <a:spcBef>
                <a:spcPts val="0"/>
              </a:spcBef>
              <a:spcAft>
                <a:spcPts val="0"/>
              </a:spcAft>
            </a:pPr>
            <a:r>
              <a:rPr lang="en-US" sz="2000" b="1" dirty="0">
                <a:latin typeface="+mj-lt"/>
                <a:cs typeface="Times New Roman" panose="02020603050405020304" pitchFamily="18" charset="0"/>
              </a:rPr>
              <a:t>Quantities:</a:t>
            </a:r>
          </a:p>
          <a:p>
            <a:pPr marL="0" marR="0">
              <a:spcBef>
                <a:spcPts val="0"/>
              </a:spcBef>
              <a:spcAft>
                <a:spcPts val="0"/>
              </a:spcAft>
            </a:pPr>
            <a:endParaRPr lang="en-US" sz="20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dirty="0">
                <a:latin typeface="+mj-lt"/>
                <a:cs typeface="Times New Roman" panose="02020603050405020304" pitchFamily="18" charset="0"/>
              </a:rPr>
              <a:t>Number of licensed childcare providers in network – 1,800</a:t>
            </a:r>
          </a:p>
          <a:p>
            <a:pPr marL="742950" lvl="1" indent="-285750">
              <a:buFont typeface="Arial" panose="020B0604020202020204" pitchFamily="34" charset="0"/>
              <a:buChar char="•"/>
            </a:pPr>
            <a:r>
              <a:rPr lang="en-US" sz="2000" dirty="0">
                <a:latin typeface="+mj-lt"/>
                <a:cs typeface="Times New Roman" panose="02020603050405020304" pitchFamily="18" charset="0"/>
              </a:rPr>
              <a:t>Average number of childcare providers paid weekly – 1,400</a:t>
            </a:r>
          </a:p>
          <a:p>
            <a:pPr marL="742950" lvl="1" indent="-285750">
              <a:buFont typeface="Arial" panose="020B0604020202020204" pitchFamily="34" charset="0"/>
              <a:buChar char="•"/>
            </a:pPr>
            <a:r>
              <a:rPr lang="en-US" sz="2000" dirty="0">
                <a:latin typeface="+mj-lt"/>
                <a:cs typeface="Times New Roman" panose="02020603050405020304" pitchFamily="18" charset="0"/>
              </a:rPr>
              <a:t>$4 to $6 million in payments processed weekly</a:t>
            </a:r>
          </a:p>
          <a:p>
            <a:pPr marL="742950" lvl="1" indent="-285750">
              <a:buFont typeface="Arial" panose="020B0604020202020204" pitchFamily="34" charset="0"/>
              <a:buChar char="•"/>
            </a:pPr>
            <a:endParaRPr lang="en-US" sz="20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dirty="0">
                <a:latin typeface="+mj-lt"/>
                <a:cs typeface="Times New Roman" panose="02020603050405020304" pitchFamily="18" charset="0"/>
              </a:rPr>
              <a:t>Number of educational and work-based learning vendors in network – 400</a:t>
            </a:r>
          </a:p>
          <a:p>
            <a:pPr marL="742950" lvl="1" indent="-285750">
              <a:buFont typeface="Arial" panose="020B0604020202020204" pitchFamily="34" charset="0"/>
              <a:buChar char="•"/>
            </a:pPr>
            <a:r>
              <a:rPr lang="en-US" sz="2000" dirty="0">
                <a:latin typeface="+mj-lt"/>
                <a:cs typeface="Times New Roman" panose="02020603050405020304" pitchFamily="18" charset="0"/>
              </a:rPr>
              <a:t>$1 to $2 million in payments processed monthly</a:t>
            </a:r>
          </a:p>
          <a:p>
            <a:pPr marL="742950" lvl="1" indent="-285750">
              <a:buFont typeface="Arial" panose="020B0604020202020204" pitchFamily="34" charset="0"/>
              <a:buChar char="•"/>
            </a:pPr>
            <a:endParaRPr lang="en-US" sz="2000" dirty="0">
              <a:latin typeface="+mj-lt"/>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2000" dirty="0">
                <a:latin typeface="+mj-lt"/>
                <a:cs typeface="Times New Roman" panose="02020603050405020304" pitchFamily="18" charset="0"/>
              </a:rPr>
              <a:t>Average amount of cash substitutes distributed monthly – $6,000</a:t>
            </a:r>
          </a:p>
          <a:p>
            <a:pPr marL="0" marR="0">
              <a:spcBef>
                <a:spcPts val="0"/>
              </a:spcBef>
              <a:spcAft>
                <a:spcPts val="0"/>
              </a:spcAft>
            </a:pPr>
            <a:r>
              <a:rPr lang="en-US" dirty="0">
                <a:latin typeface="+mj-lt"/>
                <a:cs typeface="Times New Roman" panose="02020603050405020304" pitchFamily="18" charset="0"/>
              </a:rPr>
              <a:t> </a:t>
            </a:r>
          </a:p>
        </p:txBody>
      </p:sp>
    </p:spTree>
    <p:extLst>
      <p:ext uri="{BB962C8B-B14F-4D97-AF65-F5344CB8AC3E}">
        <p14:creationId xmlns:p14="http://schemas.microsoft.com/office/powerpoint/2010/main" val="924821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a:xfrm>
            <a:off x="685799" y="1975935"/>
            <a:ext cx="6973958" cy="2743200"/>
          </a:xfrm>
        </p:spPr>
        <p:txBody>
          <a:bodyPr/>
          <a:lstStyle/>
          <a:p>
            <a:r>
              <a:rPr lang="en-US" dirty="0"/>
              <a:t>Questions</a:t>
            </a:r>
          </a:p>
        </p:txBody>
      </p:sp>
    </p:spTree>
    <p:extLst>
      <p:ext uri="{BB962C8B-B14F-4D97-AF65-F5344CB8AC3E}">
        <p14:creationId xmlns:p14="http://schemas.microsoft.com/office/powerpoint/2010/main" val="489426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What’s Next</a:t>
            </a:r>
          </a:p>
        </p:txBody>
      </p:sp>
    </p:spTree>
    <p:extLst>
      <p:ext uri="{BB962C8B-B14F-4D97-AF65-F5344CB8AC3E}">
        <p14:creationId xmlns:p14="http://schemas.microsoft.com/office/powerpoint/2010/main" val="376949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normAutofit/>
          </a:bodyPr>
          <a:lstStyle/>
          <a:p>
            <a:r>
              <a:rPr lang="en-US" dirty="0"/>
              <a:t>Workforce Solutions</a:t>
            </a:r>
            <a:endParaRPr lang="en-US" dirty="0">
              <a:solidFill>
                <a:schemeClr val="tx1"/>
              </a:solidFill>
            </a:endParaRP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200" y="914400"/>
            <a:ext cx="8229600" cy="5486400"/>
          </a:xfrm>
        </p:spPr>
        <p:txBody>
          <a:bodyPr>
            <a:normAutofit/>
          </a:bodyPr>
          <a:lstStyle/>
          <a:p>
            <a:pPr marL="0" marR="0" indent="0">
              <a:spcBef>
                <a:spcPts val="0"/>
              </a:spcBef>
              <a:spcAft>
                <a:spcPts val="0"/>
              </a:spcAft>
              <a:buNone/>
            </a:pPr>
            <a:r>
              <a:rPr lang="en-US" sz="2400" dirty="0">
                <a:solidFill>
                  <a:srgbClr val="0070C0"/>
                </a:solidFill>
                <a:effectLst/>
                <a:latin typeface="+mj-lt"/>
                <a:ea typeface="Calibri" panose="020F0502020204030204" pitchFamily="34" charset="0"/>
                <a:cs typeface="Times New Roman" panose="02020603050405020304" pitchFamily="18" charset="0"/>
              </a:rPr>
              <a:t>Contracting With Us</a:t>
            </a:r>
          </a:p>
          <a:p>
            <a:pPr marL="0" marR="0" indent="0">
              <a:spcBef>
                <a:spcPts val="0"/>
              </a:spcBef>
              <a:spcAft>
                <a:spcPts val="0"/>
              </a:spcAft>
              <a:buNone/>
            </a:pPr>
            <a:endParaRPr lang="en-US" sz="2400" dirty="0">
              <a:solidFill>
                <a:srgbClr val="0070C0"/>
              </a:solidFill>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latin typeface="+mn-lt"/>
                <a:ea typeface="Calibri" panose="020F0502020204030204" pitchFamily="34" charset="0"/>
                <a:cs typeface="Times New Roman" panose="02020603050405020304" pitchFamily="18" charset="0"/>
              </a:rPr>
              <a:t>An RFP will be extended in the coming weeks. </a:t>
            </a:r>
          </a:p>
          <a:p>
            <a:pPr marL="0" marR="0" lvl="0" indent="0">
              <a:spcBef>
                <a:spcPts val="0"/>
              </a:spcBef>
              <a:spcAft>
                <a:spcPts val="0"/>
              </a:spcAft>
              <a:buNone/>
            </a:pPr>
            <a:endParaRPr lang="en-US" sz="1800" dirty="0">
              <a:solidFill>
                <a:schemeClr val="tx1"/>
              </a:solidFill>
              <a:latin typeface="+mn-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latin typeface="+mn-lt"/>
                <a:ea typeface="Calibri" panose="020F0502020204030204" pitchFamily="34" charset="0"/>
                <a:cs typeface="Times New Roman" panose="02020603050405020304" pitchFamily="18" charset="0"/>
              </a:rPr>
              <a:t>If your contact information changes, please reach out to Deborah Duke (</a:t>
            </a:r>
            <a:r>
              <a:rPr lang="en-US" sz="1800" dirty="0">
                <a:solidFill>
                  <a:schemeClr val="tx1"/>
                </a:solidFill>
                <a:latin typeface="+mn-lt"/>
                <a:ea typeface="Calibri" panose="020F0502020204030204" pitchFamily="34" charset="0"/>
                <a:cs typeface="Times New Roman" panose="02020603050405020304" pitchFamily="18" charset="0"/>
                <a:hlinkClick r:id="rId3"/>
              </a:rPr>
              <a:t>Deborah.duke@wrksolutions.com</a:t>
            </a:r>
            <a:r>
              <a:rPr lang="en-US" sz="1800" dirty="0">
                <a:solidFill>
                  <a:schemeClr val="tx1"/>
                </a:solidFill>
                <a:latin typeface="+mn-lt"/>
                <a:ea typeface="Calibri" panose="020F0502020204030204" pitchFamily="34" charset="0"/>
                <a:cs typeface="Times New Roman" panose="02020603050405020304" pitchFamily="18" charset="0"/>
              </a:rPr>
              <a:t>) to share updates.</a:t>
            </a:r>
          </a:p>
          <a:p>
            <a:pPr marL="0" marR="0" lvl="0" indent="0">
              <a:spcBef>
                <a:spcPts val="0"/>
              </a:spcBef>
              <a:spcAft>
                <a:spcPts val="0"/>
              </a:spcAft>
              <a:buNone/>
            </a:pPr>
            <a:endParaRPr lang="en-US" sz="1800" dirty="0">
              <a:solidFill>
                <a:schemeClr val="tx1"/>
              </a:solidFill>
              <a:latin typeface="+mn-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solidFill>
                  <a:schemeClr val="tx1"/>
                </a:solidFill>
                <a:latin typeface="+mn-lt"/>
                <a:ea typeface="Calibri" panose="020F0502020204030204" pitchFamily="34" charset="0"/>
                <a:cs typeface="Times New Roman" panose="02020603050405020304" pitchFamily="18" charset="0"/>
              </a:rPr>
              <a:t>For more information about Workforce Solutions, visit </a:t>
            </a:r>
            <a:r>
              <a:rPr lang="en-US" sz="1800" dirty="0">
                <a:solidFill>
                  <a:schemeClr val="tx1"/>
                </a:solidFill>
                <a:latin typeface="+mn-lt"/>
                <a:ea typeface="Calibri" panose="020F0502020204030204" pitchFamily="34" charset="0"/>
                <a:cs typeface="Times New Roman" panose="02020603050405020304" pitchFamily="18" charset="0"/>
                <a:hlinkClick r:id="rId4"/>
              </a:rPr>
              <a:t>www.wrksolutions.com</a:t>
            </a:r>
            <a:r>
              <a:rPr lang="en-US" sz="1800" dirty="0">
                <a:solidFill>
                  <a:schemeClr val="tx1"/>
                </a:solidFill>
                <a:latin typeface="+mn-lt"/>
                <a:ea typeface="Calibri" panose="020F0502020204030204" pitchFamily="34" charset="0"/>
                <a:cs typeface="Times New Roman" panose="02020603050405020304" pitchFamily="18" charset="0"/>
              </a:rPr>
              <a:t>.</a:t>
            </a:r>
          </a:p>
          <a:p>
            <a:pPr marL="342900" marR="0" lvl="0" indent="-342900">
              <a:spcBef>
                <a:spcPts val="0"/>
              </a:spcBef>
              <a:spcAft>
                <a:spcPts val="0"/>
              </a:spcAft>
              <a:buFont typeface="Symbol" panose="05050102010706020507" pitchFamily="18" charset="2"/>
              <a:buChar char=""/>
            </a:pP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0">
              <a:buNone/>
            </a:pPr>
            <a:endParaRPr lang="en-US" dirty="0"/>
          </a:p>
        </p:txBody>
      </p:sp>
    </p:spTree>
    <p:extLst>
      <p:ext uri="{BB962C8B-B14F-4D97-AF65-F5344CB8AC3E}">
        <p14:creationId xmlns:p14="http://schemas.microsoft.com/office/powerpoint/2010/main" val="298562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a:xfrm>
            <a:off x="464233" y="967563"/>
            <a:ext cx="6348944" cy="2615609"/>
          </a:xfrm>
        </p:spPr>
        <p:txBody>
          <a:bodyPr/>
          <a:lstStyle/>
          <a:p>
            <a:br>
              <a:rPr lang="en-US" dirty="0"/>
            </a:br>
            <a:br>
              <a:rPr lang="en-US" dirty="0"/>
            </a:br>
            <a:r>
              <a:rPr lang="en-US" dirty="0"/>
              <a:t>Financial Aid </a:t>
            </a:r>
            <a:br>
              <a:rPr lang="en-US" dirty="0"/>
            </a:br>
            <a:r>
              <a:rPr lang="en-US" dirty="0"/>
              <a:t>payment office</a:t>
            </a:r>
          </a:p>
        </p:txBody>
      </p:sp>
    </p:spTree>
    <p:extLst>
      <p:ext uri="{BB962C8B-B14F-4D97-AF65-F5344CB8AC3E}">
        <p14:creationId xmlns:p14="http://schemas.microsoft.com/office/powerpoint/2010/main" val="166778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normAutofit/>
          </a:bodyPr>
          <a:lstStyle/>
          <a:p>
            <a:r>
              <a:rPr lang="en-US" dirty="0"/>
              <a:t>Workforce Solutions</a:t>
            </a:r>
            <a:endParaRPr lang="en-US" dirty="0">
              <a:solidFill>
                <a:schemeClr val="tx1"/>
              </a:solidFill>
            </a:endParaRP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200" y="914400"/>
            <a:ext cx="8229600" cy="5486400"/>
          </a:xfrm>
        </p:spPr>
        <p:txBody>
          <a:bodyPr>
            <a:normAutofit/>
          </a:bodyPr>
          <a:lstStyle/>
          <a:p>
            <a:pPr marL="0" marR="0" lvl="0" indent="0" algn="l" defTabSz="457200" rtl="0" eaLnBrk="1" fontAlgn="auto" latinLnBrk="0" hangingPunct="1">
              <a:lnSpc>
                <a:spcPct val="100000"/>
              </a:lnSpc>
              <a:spcBef>
                <a:spcPct val="0"/>
              </a:spcBef>
              <a:spcAft>
                <a:spcPts val="0"/>
              </a:spcAft>
              <a:buClrTx/>
              <a:buSzTx/>
              <a:buFont typeface="Arial"/>
              <a:buNone/>
              <a:tabLst/>
              <a:defRPr/>
            </a:pPr>
            <a:r>
              <a:rPr lang="en-US" sz="1800" cap="all" dirty="0">
                <a:solidFill>
                  <a:srgbClr val="007BB9"/>
                </a:solidFill>
                <a:latin typeface="Arial" panose="020B0604020202020204" pitchFamily="34" charset="0"/>
                <a:cs typeface="Arial" panose="020B0604020202020204" pitchFamily="34" charset="0"/>
              </a:rPr>
              <a:t>ABOUT US</a:t>
            </a:r>
            <a:r>
              <a:rPr kumimoji="0" lang="en-US" sz="1800" b="1" i="0" u="none" strike="noStrike" kern="1200" cap="all" spc="0" normalizeH="0" baseline="0" noProof="0" dirty="0">
                <a:ln>
                  <a:noFill/>
                </a:ln>
                <a:solidFill>
                  <a:srgbClr val="007BB9"/>
                </a:solidFill>
                <a:effectLst/>
                <a:uLnTx/>
                <a:uFillTx/>
                <a:latin typeface="Arial" panose="020B0604020202020204" pitchFamily="34" charset="0"/>
                <a:ea typeface="+mn-ea"/>
                <a:cs typeface="Arial" panose="020B0604020202020204" pitchFamily="34" charset="0"/>
              </a:rPr>
              <a:t>: </a:t>
            </a:r>
            <a:endParaRPr lang="en-US" sz="1400" dirty="0">
              <a:solidFill>
                <a:schemeClr val="tx1"/>
              </a:solidFill>
            </a:endParaRPr>
          </a:p>
          <a:p>
            <a:pPr marL="285750" indent="-285750">
              <a:spcBef>
                <a:spcPts val="200"/>
              </a:spcBef>
              <a:spcAft>
                <a:spcPts val="200"/>
              </a:spcAft>
              <a:buFont typeface="Arial" panose="020B0604020202020204" pitchFamily="34" charset="0"/>
              <a:buChar char="•"/>
            </a:pPr>
            <a:r>
              <a:rPr lang="en-US" sz="1600" dirty="0">
                <a:solidFill>
                  <a:schemeClr val="tx1"/>
                </a:solidFill>
              </a:rPr>
              <a:t>Gulf Coast Workforce Board – Workforce Solutions is the public workforce system serving the 13-county Gulf Coast region </a:t>
            </a:r>
          </a:p>
          <a:p>
            <a:pPr marL="285750" indent="-285750">
              <a:spcBef>
                <a:spcPts val="200"/>
              </a:spcBef>
              <a:spcAft>
                <a:spcPts val="200"/>
              </a:spcAft>
              <a:buFont typeface="Arial" panose="020B0604020202020204" pitchFamily="34" charset="0"/>
              <a:buChar char="•"/>
            </a:pPr>
            <a:r>
              <a:rPr lang="en-US" sz="1600" dirty="0">
                <a:solidFill>
                  <a:schemeClr val="tx1"/>
                </a:solidFill>
              </a:rPr>
              <a:t>We elevate the economic and human potential of the Gulf Coast region by fulfilling the diverse needs of the employers and individuals we serve  </a:t>
            </a:r>
          </a:p>
          <a:p>
            <a:pPr marL="0" indent="0">
              <a:lnSpc>
                <a:spcPct val="100000"/>
              </a:lnSpc>
              <a:spcBef>
                <a:spcPct val="0"/>
              </a:spcBef>
              <a:spcAft>
                <a:spcPts val="0"/>
              </a:spcAft>
              <a:buNone/>
            </a:pPr>
            <a:endParaRPr lang="en-US" sz="1800" cap="all" dirty="0">
              <a:latin typeface="Arial" panose="020B0604020202020204" pitchFamily="34" charset="0"/>
              <a:ea typeface="+mj-ea"/>
              <a:cs typeface="Arial" panose="020B0604020202020204" pitchFamily="34" charset="0"/>
            </a:endParaRPr>
          </a:p>
          <a:p>
            <a:pPr marL="0" indent="0">
              <a:lnSpc>
                <a:spcPct val="100000"/>
              </a:lnSpc>
              <a:spcBef>
                <a:spcPct val="0"/>
              </a:spcBef>
              <a:spcAft>
                <a:spcPts val="0"/>
              </a:spcAft>
              <a:buNone/>
            </a:pPr>
            <a:endParaRPr lang="en-US" sz="1800" cap="all" dirty="0">
              <a:latin typeface="Arial" panose="020B0604020202020204" pitchFamily="34" charset="0"/>
              <a:ea typeface="+mj-ea"/>
              <a:cs typeface="Arial" panose="020B0604020202020204" pitchFamily="34" charset="0"/>
            </a:endParaRPr>
          </a:p>
          <a:p>
            <a:pPr marL="0" indent="0">
              <a:lnSpc>
                <a:spcPct val="100000"/>
              </a:lnSpc>
              <a:spcBef>
                <a:spcPct val="0"/>
              </a:spcBef>
              <a:spcAft>
                <a:spcPts val="0"/>
              </a:spcAft>
              <a:buNone/>
            </a:pPr>
            <a:r>
              <a:rPr lang="en-US" sz="1800" cap="all" dirty="0">
                <a:latin typeface="Arial" panose="020B0604020202020204" pitchFamily="34" charset="0"/>
                <a:ea typeface="+mj-ea"/>
                <a:cs typeface="Arial" panose="020B0604020202020204" pitchFamily="34" charset="0"/>
              </a:rPr>
              <a:t>What we can do: </a:t>
            </a:r>
          </a:p>
          <a:p>
            <a:pPr marL="285750" indent="-285750">
              <a:spcBef>
                <a:spcPts val="200"/>
              </a:spcBef>
              <a:spcAft>
                <a:spcPts val="200"/>
              </a:spcAft>
              <a:buFont typeface="Arial" panose="020B0604020202020204" pitchFamily="34" charset="0"/>
              <a:buChar char="•"/>
            </a:pPr>
            <a:r>
              <a:rPr lang="en-US" sz="1600" dirty="0">
                <a:solidFill>
                  <a:schemeClr val="tx1"/>
                </a:solidFill>
              </a:rPr>
              <a:t>List and fill open jobs, including HR consulting</a:t>
            </a:r>
          </a:p>
          <a:p>
            <a:pPr marL="285750" indent="-285750">
              <a:spcBef>
                <a:spcPts val="200"/>
              </a:spcBef>
              <a:spcAft>
                <a:spcPts val="200"/>
              </a:spcAft>
              <a:buFont typeface="Arial" panose="020B0604020202020204" pitchFamily="34" charset="0"/>
              <a:buChar char="•"/>
            </a:pPr>
            <a:r>
              <a:rPr lang="en-US" sz="1600" dirty="0">
                <a:solidFill>
                  <a:schemeClr val="tx1"/>
                </a:solidFill>
              </a:rPr>
              <a:t>Offer career advice and job placement assistance</a:t>
            </a:r>
          </a:p>
          <a:p>
            <a:pPr marL="285750" indent="-285750">
              <a:spcBef>
                <a:spcPts val="200"/>
              </a:spcBef>
              <a:spcAft>
                <a:spcPts val="200"/>
              </a:spcAft>
              <a:buFont typeface="Arial" panose="020B0604020202020204" pitchFamily="34" charset="0"/>
              <a:buChar char="•"/>
            </a:pPr>
            <a:r>
              <a:rPr lang="en-US" sz="1600" dirty="0">
                <a:solidFill>
                  <a:schemeClr val="tx1"/>
                </a:solidFill>
              </a:rPr>
              <a:t>Support individuals with their education and training needs</a:t>
            </a:r>
          </a:p>
          <a:p>
            <a:pPr marL="285750" indent="-285750">
              <a:spcBef>
                <a:spcPts val="200"/>
              </a:spcBef>
              <a:spcAft>
                <a:spcPts val="200"/>
              </a:spcAft>
              <a:buFont typeface="Arial" panose="020B0604020202020204" pitchFamily="34" charset="0"/>
              <a:buChar char="•"/>
            </a:pPr>
            <a:r>
              <a:rPr lang="en-US" sz="1600" dirty="0">
                <a:solidFill>
                  <a:schemeClr val="tx1"/>
                </a:solidFill>
              </a:rPr>
              <a:t>Provide work-based learning opportunities</a:t>
            </a:r>
          </a:p>
          <a:p>
            <a:pPr marL="285750" indent="-285750">
              <a:spcBef>
                <a:spcPts val="200"/>
              </a:spcBef>
              <a:spcAft>
                <a:spcPts val="200"/>
              </a:spcAft>
              <a:buFont typeface="Arial" panose="020B0604020202020204" pitchFamily="34" charset="0"/>
              <a:buChar char="•"/>
            </a:pPr>
            <a:r>
              <a:rPr lang="en-US" sz="1600" dirty="0">
                <a:solidFill>
                  <a:schemeClr val="tx1"/>
                </a:solidFill>
              </a:rPr>
              <a:t>Support families with early education financial aid</a:t>
            </a:r>
          </a:p>
          <a:p>
            <a:pPr marL="285750" indent="-285750">
              <a:spcBef>
                <a:spcPts val="200"/>
              </a:spcBef>
              <a:spcAft>
                <a:spcPts val="200"/>
              </a:spcAft>
              <a:buFont typeface="Arial" panose="020B0604020202020204" pitchFamily="34" charset="0"/>
              <a:buChar char="•"/>
            </a:pPr>
            <a:r>
              <a:rPr lang="en-US" sz="1600" dirty="0">
                <a:solidFill>
                  <a:schemeClr val="tx1"/>
                </a:solidFill>
              </a:rPr>
              <a:t>Assist individuals with disabilities with education and job opportunities</a:t>
            </a:r>
          </a:p>
          <a:p>
            <a:pPr marL="285750" indent="-285750">
              <a:spcBef>
                <a:spcPts val="200"/>
              </a:spcBef>
              <a:spcAft>
                <a:spcPts val="200"/>
              </a:spcAft>
              <a:buFont typeface="Arial" panose="020B0604020202020204" pitchFamily="34" charset="0"/>
              <a:buChar char="•"/>
            </a:pPr>
            <a:endParaRPr lang="en-US" sz="1600" dirty="0">
              <a:solidFill>
                <a:schemeClr val="tx1"/>
              </a:solidFill>
            </a:endParaRPr>
          </a:p>
          <a:p>
            <a:pPr marL="0" indent="0">
              <a:buNone/>
            </a:pPr>
            <a:endParaRPr lang="en-US" dirty="0"/>
          </a:p>
          <a:p>
            <a:pPr marL="342900" indent="-342900">
              <a:buFont typeface="Arial" panose="020B0604020202020204" pitchFamily="34" charset="0"/>
              <a:buChar char="•"/>
            </a:pPr>
            <a:endParaRPr lang="en-US" dirty="0"/>
          </a:p>
          <a:p>
            <a:pPr indent="0">
              <a:buNone/>
            </a:pPr>
            <a:endParaRPr lang="en-US" dirty="0"/>
          </a:p>
        </p:txBody>
      </p:sp>
      <p:pic>
        <p:nvPicPr>
          <p:cNvPr id="3" name="Picture 2">
            <a:extLst>
              <a:ext uri="{FF2B5EF4-FFF2-40B4-BE49-F238E27FC236}">
                <a16:creationId xmlns:a16="http://schemas.microsoft.com/office/drawing/2014/main" id="{C1FBBD72-66E2-49C0-914B-767460463D9E}"/>
              </a:ext>
            </a:extLst>
          </p:cNvPr>
          <p:cNvPicPr>
            <a:picLocks noChangeAspect="1"/>
          </p:cNvPicPr>
          <p:nvPr/>
        </p:nvPicPr>
        <p:blipFill>
          <a:blip r:embed="rId3"/>
          <a:stretch>
            <a:fillRect/>
          </a:stretch>
        </p:blipFill>
        <p:spPr>
          <a:xfrm>
            <a:off x="6609390" y="3048000"/>
            <a:ext cx="2534610" cy="2705100"/>
          </a:xfrm>
          <a:prstGeom prst="rect">
            <a:avLst/>
          </a:prstGeom>
        </p:spPr>
      </p:pic>
    </p:spTree>
    <p:extLst>
      <p:ext uri="{BB962C8B-B14F-4D97-AF65-F5344CB8AC3E}">
        <p14:creationId xmlns:p14="http://schemas.microsoft.com/office/powerpoint/2010/main" val="134412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lstStyle/>
          <a:p>
            <a:r>
              <a:rPr lang="en-US" dirty="0"/>
              <a:t>Workforce Solutions</a:t>
            </a: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199" y="1061064"/>
            <a:ext cx="8525435" cy="5486400"/>
          </a:xfrm>
        </p:spPr>
        <p:txBody>
          <a:bodyPr/>
          <a:lstStyle/>
          <a:p>
            <a:pPr>
              <a:lnSpc>
                <a:spcPts val="1500"/>
              </a:lnSpc>
              <a:spcBef>
                <a:spcPts val="0"/>
              </a:spcBef>
              <a:spcAft>
                <a:spcPts val="0"/>
              </a:spcAft>
            </a:pPr>
            <a:endParaRPr lang="en-US" sz="2000" dirty="0"/>
          </a:p>
          <a:p>
            <a:pPr>
              <a:lnSpc>
                <a:spcPts val="1500"/>
              </a:lnSpc>
              <a:spcBef>
                <a:spcPts val="0"/>
              </a:spcBef>
              <a:spcAft>
                <a:spcPts val="0"/>
              </a:spcAft>
            </a:pPr>
            <a:r>
              <a:rPr lang="en-US" sz="2000" dirty="0"/>
              <a:t>PURPOSE</a:t>
            </a:r>
          </a:p>
          <a:p>
            <a:pPr>
              <a:lnSpc>
                <a:spcPts val="1500"/>
              </a:lnSpc>
            </a:pPr>
            <a:r>
              <a:rPr lang="en-US" sz="1350" dirty="0"/>
              <a:t>	</a:t>
            </a:r>
            <a:r>
              <a:rPr lang="en-US" sz="1800" b="0" dirty="0">
                <a:solidFill>
                  <a:schemeClr val="tx1"/>
                </a:solidFill>
              </a:rPr>
              <a:t>To keep our region a great place to do business, work and live.</a:t>
            </a:r>
          </a:p>
          <a:p>
            <a:pPr>
              <a:lnSpc>
                <a:spcPts val="600"/>
              </a:lnSpc>
            </a:pPr>
            <a:endParaRPr lang="en-US" sz="1500" b="0" dirty="0">
              <a:solidFill>
                <a:schemeClr val="tx1"/>
              </a:solidFill>
            </a:endParaRPr>
          </a:p>
          <a:p>
            <a:pPr>
              <a:lnSpc>
                <a:spcPts val="1500"/>
              </a:lnSpc>
              <a:spcBef>
                <a:spcPts val="0"/>
              </a:spcBef>
              <a:spcAft>
                <a:spcPts val="0"/>
              </a:spcAft>
            </a:pPr>
            <a:endParaRPr lang="en-US" sz="1600" dirty="0"/>
          </a:p>
          <a:p>
            <a:pPr>
              <a:lnSpc>
                <a:spcPts val="1500"/>
              </a:lnSpc>
              <a:spcBef>
                <a:spcPts val="0"/>
              </a:spcBef>
              <a:spcAft>
                <a:spcPts val="0"/>
              </a:spcAft>
            </a:pPr>
            <a:r>
              <a:rPr lang="en-US" sz="2000" dirty="0"/>
              <a:t>MISSION</a:t>
            </a:r>
          </a:p>
          <a:p>
            <a:pPr marL="457200">
              <a:lnSpc>
                <a:spcPts val="1500"/>
              </a:lnSpc>
              <a:spcAft>
                <a:spcPts val="600"/>
              </a:spcAft>
              <a:tabLst>
                <a:tab pos="457200" algn="l"/>
              </a:tabLst>
            </a:pPr>
            <a:r>
              <a:rPr lang="en-US" sz="1800" b="0" dirty="0">
                <a:solidFill>
                  <a:schemeClr val="tx1"/>
                </a:solidFill>
              </a:rPr>
              <a:t>We elevate the economic and human potential of the Gulf Coast region by </a:t>
            </a:r>
          </a:p>
          <a:p>
            <a:pPr marL="457200">
              <a:lnSpc>
                <a:spcPts val="1500"/>
              </a:lnSpc>
              <a:spcAft>
                <a:spcPts val="600"/>
              </a:spcAft>
              <a:tabLst>
                <a:tab pos="457200" algn="l"/>
              </a:tabLst>
            </a:pPr>
            <a:r>
              <a:rPr lang="en-US" sz="1800" b="0" dirty="0">
                <a:solidFill>
                  <a:schemeClr val="tx1"/>
                </a:solidFill>
              </a:rPr>
              <a:t>fulfilling the diverse needs of the businesses and individuals we serve.</a:t>
            </a:r>
          </a:p>
          <a:p>
            <a:pPr>
              <a:lnSpc>
                <a:spcPts val="600"/>
              </a:lnSpc>
            </a:pPr>
            <a:endParaRPr lang="en-US" sz="1500" b="0" dirty="0">
              <a:solidFill>
                <a:schemeClr val="tx1"/>
              </a:solidFill>
            </a:endParaRPr>
          </a:p>
          <a:p>
            <a:pPr>
              <a:lnSpc>
                <a:spcPts val="1500"/>
              </a:lnSpc>
              <a:spcBef>
                <a:spcPts val="0"/>
              </a:spcBef>
              <a:spcAft>
                <a:spcPts val="0"/>
              </a:spcAft>
            </a:pPr>
            <a:endParaRPr lang="en-US" sz="1600" dirty="0"/>
          </a:p>
          <a:p>
            <a:pPr>
              <a:lnSpc>
                <a:spcPts val="1500"/>
              </a:lnSpc>
              <a:spcBef>
                <a:spcPts val="0"/>
              </a:spcBef>
              <a:spcAft>
                <a:spcPts val="0"/>
              </a:spcAft>
            </a:pPr>
            <a:r>
              <a:rPr lang="en-US" sz="2000" dirty="0"/>
              <a:t>VISION</a:t>
            </a:r>
          </a:p>
          <a:p>
            <a:pPr marL="457200" indent="-60325">
              <a:lnSpc>
                <a:spcPts val="1500"/>
              </a:lnSpc>
            </a:pPr>
            <a:r>
              <a:rPr lang="en-US" dirty="0"/>
              <a:t>	</a:t>
            </a:r>
            <a:r>
              <a:rPr lang="en-US" sz="1800" b="0" dirty="0">
                <a:solidFill>
                  <a:schemeClr val="tx1"/>
                </a:solidFill>
              </a:rPr>
              <a:t>Our region attracts and retains the best employers, affords everyone the dignity</a:t>
            </a:r>
          </a:p>
          <a:p>
            <a:pPr marL="457200">
              <a:lnSpc>
                <a:spcPts val="1500"/>
              </a:lnSpc>
            </a:pPr>
            <a:r>
              <a:rPr lang="en-US" sz="1800" b="0" dirty="0">
                <a:solidFill>
                  <a:schemeClr val="tx1"/>
                </a:solidFill>
              </a:rPr>
              <a:t>of a job, remains vitally important to the global economy — and all within it are</a:t>
            </a:r>
          </a:p>
          <a:p>
            <a:pPr marL="457200">
              <a:lnSpc>
                <a:spcPts val="1500"/>
              </a:lnSpc>
            </a:pPr>
            <a:r>
              <a:rPr lang="en-US" sz="1800" b="0" dirty="0">
                <a:solidFill>
                  <a:schemeClr val="tx1"/>
                </a:solidFill>
              </a:rPr>
              <a:t>thriving.</a:t>
            </a:r>
          </a:p>
          <a:p>
            <a:pPr defTabSz="517525">
              <a:lnSpc>
                <a:spcPts val="600"/>
              </a:lnSpc>
            </a:pPr>
            <a:endParaRPr lang="en-US" sz="1800" b="0" dirty="0">
              <a:solidFill>
                <a:schemeClr val="tx1"/>
              </a:solidFill>
            </a:endParaRPr>
          </a:p>
          <a:p>
            <a:pPr>
              <a:lnSpc>
                <a:spcPts val="1500"/>
              </a:lnSpc>
              <a:spcBef>
                <a:spcPts val="0"/>
              </a:spcBef>
              <a:spcAft>
                <a:spcPts val="0"/>
              </a:spcAft>
            </a:pPr>
            <a:endParaRPr lang="en-US" sz="1600" dirty="0"/>
          </a:p>
          <a:p>
            <a:pPr>
              <a:lnSpc>
                <a:spcPts val="1500"/>
              </a:lnSpc>
              <a:spcBef>
                <a:spcPts val="0"/>
              </a:spcBef>
              <a:spcAft>
                <a:spcPts val="0"/>
              </a:spcAft>
            </a:pPr>
            <a:r>
              <a:rPr lang="en-US" sz="2000" dirty="0"/>
              <a:t>VALUES </a:t>
            </a:r>
          </a:p>
          <a:p>
            <a:pPr>
              <a:lnSpc>
                <a:spcPts val="1500"/>
              </a:lnSpc>
              <a:tabLst>
                <a:tab pos="333375" algn="l"/>
                <a:tab pos="2522935" algn="l"/>
                <a:tab pos="5481638" algn="l"/>
              </a:tabLst>
            </a:pPr>
            <a:r>
              <a:rPr lang="en-US" sz="1350" b="0" dirty="0">
                <a:solidFill>
                  <a:schemeClr val="tx1"/>
                </a:solidFill>
              </a:rPr>
              <a:t>	  </a:t>
            </a:r>
            <a:r>
              <a:rPr lang="en-US" sz="1800" b="0" dirty="0">
                <a:solidFill>
                  <a:schemeClr val="tx1"/>
                </a:solidFill>
              </a:rPr>
              <a:t>We Are Employer-driven	</a:t>
            </a:r>
          </a:p>
          <a:p>
            <a:pPr>
              <a:lnSpc>
                <a:spcPts val="1500"/>
              </a:lnSpc>
              <a:tabLst>
                <a:tab pos="333375" algn="l"/>
                <a:tab pos="2522935" algn="l"/>
                <a:tab pos="5481638" algn="l"/>
              </a:tabLst>
            </a:pPr>
            <a:r>
              <a:rPr lang="en-US" sz="1800" b="0" dirty="0">
                <a:solidFill>
                  <a:schemeClr val="tx1"/>
                </a:solidFill>
              </a:rPr>
              <a:t>	  We Care Passionately 	</a:t>
            </a:r>
          </a:p>
          <a:p>
            <a:pPr>
              <a:lnSpc>
                <a:spcPts val="1500"/>
              </a:lnSpc>
              <a:tabLst>
                <a:tab pos="333375" algn="l"/>
                <a:tab pos="2522935" algn="l"/>
                <a:tab pos="5481638" algn="l"/>
              </a:tabLst>
            </a:pPr>
            <a:r>
              <a:rPr lang="en-US" sz="1800" b="0" dirty="0">
                <a:solidFill>
                  <a:schemeClr val="tx1"/>
                </a:solidFill>
              </a:rPr>
              <a:t>	  We Take Responsibilities Seriously	</a:t>
            </a:r>
          </a:p>
          <a:p>
            <a:pPr>
              <a:lnSpc>
                <a:spcPts val="1500"/>
              </a:lnSpc>
              <a:tabLst>
                <a:tab pos="333375" algn="l"/>
                <a:tab pos="2522935" algn="l"/>
                <a:tab pos="5481638" algn="l"/>
              </a:tabLst>
            </a:pPr>
            <a:r>
              <a:rPr lang="en-US" sz="1800" b="0" dirty="0">
                <a:solidFill>
                  <a:schemeClr val="tx1"/>
                </a:solidFill>
              </a:rPr>
              <a:t>	  We Imagine Possibilities</a:t>
            </a:r>
          </a:p>
          <a:p>
            <a:pPr marL="0" lvl="1" indent="0">
              <a:lnSpc>
                <a:spcPts val="900"/>
              </a:lnSpc>
              <a:spcAft>
                <a:spcPts val="225"/>
              </a:spcAft>
              <a:buClrTx/>
              <a:buNone/>
              <a:tabLst>
                <a:tab pos="333375" algn="l"/>
                <a:tab pos="2522935" algn="l"/>
                <a:tab pos="5481638" algn="l"/>
              </a:tabLst>
            </a:pPr>
            <a:r>
              <a:rPr lang="en-US" sz="1200" dirty="0"/>
              <a:t>		</a:t>
            </a:r>
            <a:endParaRPr lang="en-US" sz="1350" b="1" dirty="0"/>
          </a:p>
          <a:p>
            <a:pPr marL="0" lvl="1" indent="0">
              <a:lnSpc>
                <a:spcPts val="900"/>
              </a:lnSpc>
              <a:spcAft>
                <a:spcPts val="225"/>
              </a:spcAft>
              <a:buClrTx/>
              <a:buNone/>
            </a:pPr>
            <a:r>
              <a:rPr lang="en-US" sz="1350" dirty="0"/>
              <a:t>	</a:t>
            </a:r>
          </a:p>
          <a:p>
            <a:r>
              <a:rPr lang="en-US" sz="1350" dirty="0">
                <a:solidFill>
                  <a:schemeClr val="tx1"/>
                </a:solidFill>
              </a:rPr>
              <a:t>							</a:t>
            </a:r>
          </a:p>
          <a:p>
            <a:pPr>
              <a:lnSpc>
                <a:spcPts val="900"/>
              </a:lnSpc>
            </a:pPr>
            <a:r>
              <a:rPr lang="en-US" sz="1200" b="0" dirty="0">
                <a:solidFill>
                  <a:schemeClr val="tx1"/>
                </a:solidFill>
              </a:rPr>
              <a:t>			</a:t>
            </a:r>
            <a:endParaRPr lang="en-US" sz="1500" dirty="0">
              <a:solidFill>
                <a:schemeClr val="tx1"/>
              </a:solidFill>
            </a:endParaRPr>
          </a:p>
          <a:p>
            <a:endParaRPr lang="en-US" dirty="0"/>
          </a:p>
        </p:txBody>
      </p:sp>
    </p:spTree>
    <p:extLst>
      <p:ext uri="{BB962C8B-B14F-4D97-AF65-F5344CB8AC3E}">
        <p14:creationId xmlns:p14="http://schemas.microsoft.com/office/powerpoint/2010/main" val="145720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A meaningful impact</a:t>
            </a:r>
          </a:p>
        </p:txBody>
      </p:sp>
    </p:spTree>
    <p:extLst>
      <p:ext uri="{BB962C8B-B14F-4D97-AF65-F5344CB8AC3E}">
        <p14:creationId xmlns:p14="http://schemas.microsoft.com/office/powerpoint/2010/main" val="1428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dirty="0"/>
              <a:t>2021 Impact</a:t>
            </a:r>
          </a:p>
        </p:txBody>
      </p:sp>
      <p:sp>
        <p:nvSpPr>
          <p:cNvPr id="5" name="Content Placeholder 4">
            <a:extLst>
              <a:ext uri="{FF2B5EF4-FFF2-40B4-BE49-F238E27FC236}">
                <a16:creationId xmlns:a16="http://schemas.microsoft.com/office/drawing/2014/main" id="{3AF51759-CB25-4523-BF9C-6D3B5EEE9E73}"/>
              </a:ext>
            </a:extLst>
          </p:cNvPr>
          <p:cNvSpPr>
            <a:spLocks noGrp="1"/>
          </p:cNvSpPr>
          <p:nvPr>
            <p:ph idx="1"/>
          </p:nvPr>
        </p:nvSpPr>
        <p:spPr>
          <a:xfrm>
            <a:off x="597877" y="984738"/>
            <a:ext cx="8088923" cy="5377961"/>
          </a:xfrm>
        </p:spPr>
        <p:txBody>
          <a:bodyPr/>
          <a:lstStyle/>
          <a:p>
            <a:pPr marL="457200" indent="-457200">
              <a:spcBef>
                <a:spcPts val="0"/>
              </a:spcBef>
              <a:spcAft>
                <a:spcPts val="1200"/>
              </a:spcAft>
              <a:buFont typeface="Arial" panose="020B0604020202020204" pitchFamily="34" charset="0"/>
              <a:buChar char="•"/>
            </a:pPr>
            <a:r>
              <a:rPr lang="en-US" b="0" dirty="0"/>
              <a:t>24,600 employers and 428,000 individuals served</a:t>
            </a:r>
          </a:p>
          <a:p>
            <a:pPr marL="457200" indent="-457200">
              <a:spcBef>
                <a:spcPts val="0"/>
              </a:spcBef>
              <a:spcAft>
                <a:spcPts val="1200"/>
              </a:spcAft>
              <a:buFont typeface="Arial" panose="020B0604020202020204" pitchFamily="34" charset="0"/>
              <a:buChar char="•"/>
            </a:pPr>
            <a:r>
              <a:rPr lang="en-US" b="0" dirty="0"/>
              <a:t>Spent at least $13.3 million on scholarships for more than 3,400 individuals in high-skill, high-growth occupational training</a:t>
            </a:r>
          </a:p>
          <a:p>
            <a:pPr marL="457200" indent="-457200">
              <a:spcBef>
                <a:spcPts val="0"/>
              </a:spcBef>
              <a:spcAft>
                <a:spcPts val="1200"/>
              </a:spcAft>
              <a:buFont typeface="Arial" panose="020B0604020202020204" pitchFamily="34" charset="0"/>
              <a:buChar char="•"/>
            </a:pPr>
            <a:r>
              <a:rPr lang="en-US" b="0" dirty="0"/>
              <a:t>Supported nearly 22,000 families and 42,000 children with early education subsidies</a:t>
            </a:r>
          </a:p>
          <a:p>
            <a:pPr marL="457200" indent="-457200">
              <a:spcBef>
                <a:spcPts val="0"/>
              </a:spcBef>
              <a:spcAft>
                <a:spcPts val="1200"/>
              </a:spcAft>
              <a:buFont typeface="Arial" panose="020B0604020202020204" pitchFamily="34" charset="0"/>
              <a:buChar char="•"/>
            </a:pPr>
            <a:r>
              <a:rPr lang="en-US" b="0" dirty="0"/>
              <a:t>Helped more than 69,800 individuals go to work</a:t>
            </a:r>
          </a:p>
          <a:p>
            <a:pPr marL="457200" indent="-457200">
              <a:spcBef>
                <a:spcPts val="0"/>
              </a:spcBef>
              <a:spcAft>
                <a:spcPts val="1200"/>
              </a:spcAft>
              <a:buFont typeface="Arial" panose="020B0604020202020204" pitchFamily="34" charset="0"/>
              <a:buChar char="•"/>
            </a:pPr>
            <a:r>
              <a:rPr lang="en-US" b="0" dirty="0"/>
              <a:t>Raised the incomes of 32,747 by 20 percent or more</a:t>
            </a:r>
          </a:p>
          <a:p>
            <a:pPr marL="457200" indent="-457200">
              <a:spcBef>
                <a:spcPts val="0"/>
              </a:spcBef>
              <a:spcAft>
                <a:spcPts val="1200"/>
              </a:spcAft>
              <a:buFont typeface="Arial" panose="020B0604020202020204" pitchFamily="34" charset="0"/>
              <a:buChar char="•"/>
            </a:pPr>
            <a:r>
              <a:rPr lang="en-US" b="0" dirty="0"/>
              <a:t>Helped 76.6% of individuals pursuing a post-secondary education attain a credential (certificate or degree)</a:t>
            </a:r>
          </a:p>
        </p:txBody>
      </p:sp>
    </p:spTree>
    <p:extLst>
      <p:ext uri="{BB962C8B-B14F-4D97-AF65-F5344CB8AC3E}">
        <p14:creationId xmlns:p14="http://schemas.microsoft.com/office/powerpoint/2010/main" val="1573451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How We Do It</a:t>
            </a:r>
          </a:p>
        </p:txBody>
      </p:sp>
    </p:spTree>
    <p:extLst>
      <p:ext uri="{BB962C8B-B14F-4D97-AF65-F5344CB8AC3E}">
        <p14:creationId xmlns:p14="http://schemas.microsoft.com/office/powerpoint/2010/main" val="244417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74544"/>
            <a:ext cx="7543800" cy="677018"/>
          </a:xfrm>
        </p:spPr>
        <p:txBody>
          <a:bodyPr/>
          <a:lstStyle/>
          <a:p>
            <a:r>
              <a:rPr lang="en-US" dirty="0"/>
              <a:t>Pieces of the System</a:t>
            </a:r>
          </a:p>
        </p:txBody>
      </p:sp>
      <p:sp>
        <p:nvSpPr>
          <p:cNvPr id="5" name="Content Placeholder 4">
            <a:extLst>
              <a:ext uri="{FF2B5EF4-FFF2-40B4-BE49-F238E27FC236}">
                <a16:creationId xmlns:a16="http://schemas.microsoft.com/office/drawing/2014/main" id="{3AF51759-CB25-4523-BF9C-6D3B5EEE9E73}"/>
              </a:ext>
            </a:extLst>
          </p:cNvPr>
          <p:cNvSpPr>
            <a:spLocks noGrp="1"/>
          </p:cNvSpPr>
          <p:nvPr>
            <p:ph idx="1"/>
          </p:nvPr>
        </p:nvSpPr>
        <p:spPr>
          <a:xfrm>
            <a:off x="1045953" y="984738"/>
            <a:ext cx="7052094" cy="5798718"/>
          </a:xfrm>
        </p:spPr>
        <p:txBody>
          <a:bodyPr/>
          <a:lstStyle/>
          <a:p>
            <a:pPr marL="457200" indent="-457200">
              <a:lnSpc>
                <a:spcPct val="105000"/>
              </a:lnSpc>
              <a:spcBef>
                <a:spcPts val="0"/>
              </a:spcBef>
              <a:spcAft>
                <a:spcPts val="0"/>
              </a:spcAft>
              <a:buFont typeface="Arial" panose="020B0604020202020204" pitchFamily="34" charset="0"/>
              <a:buChar char="•"/>
            </a:pPr>
            <a:r>
              <a:rPr lang="en-US" sz="2400" dirty="0"/>
              <a:t>Employer Service</a:t>
            </a:r>
          </a:p>
          <a:p>
            <a:pPr marL="457200" indent="-457200">
              <a:lnSpc>
                <a:spcPct val="105000"/>
              </a:lnSpc>
              <a:spcBef>
                <a:spcPts val="0"/>
              </a:spcBef>
              <a:spcAft>
                <a:spcPts val="0"/>
              </a:spcAft>
              <a:buFont typeface="Arial" panose="020B0604020202020204" pitchFamily="34" charset="0"/>
              <a:buChar char="•"/>
            </a:pPr>
            <a:r>
              <a:rPr lang="en-US" sz="2400" dirty="0"/>
              <a:t>Career Offices</a:t>
            </a:r>
          </a:p>
          <a:p>
            <a:pPr marL="457200" indent="-457200">
              <a:lnSpc>
                <a:spcPct val="105000"/>
              </a:lnSpc>
              <a:spcBef>
                <a:spcPts val="0"/>
              </a:spcBef>
              <a:spcAft>
                <a:spcPts val="0"/>
              </a:spcAft>
              <a:buFont typeface="Arial" panose="020B0604020202020204" pitchFamily="34" charset="0"/>
              <a:buChar char="•"/>
            </a:pPr>
            <a:r>
              <a:rPr lang="en-US" sz="2400" dirty="0"/>
              <a:t>Financial Aid Payment Office</a:t>
            </a:r>
          </a:p>
          <a:p>
            <a:pPr marL="457200" indent="-457200">
              <a:lnSpc>
                <a:spcPct val="105000"/>
              </a:lnSpc>
              <a:spcBef>
                <a:spcPts val="0"/>
              </a:spcBef>
              <a:spcAft>
                <a:spcPts val="0"/>
              </a:spcAft>
              <a:buFont typeface="Arial" panose="020B0604020202020204" pitchFamily="34" charset="0"/>
              <a:buChar char="•"/>
            </a:pPr>
            <a:r>
              <a:rPr lang="en-US" sz="2400" dirty="0"/>
              <a:t>Financial Aid Support Center</a:t>
            </a:r>
          </a:p>
          <a:p>
            <a:pPr marL="457200" indent="-457200">
              <a:lnSpc>
                <a:spcPct val="105000"/>
              </a:lnSpc>
              <a:spcBef>
                <a:spcPts val="0"/>
              </a:spcBef>
              <a:spcAft>
                <a:spcPts val="0"/>
              </a:spcAft>
              <a:buFont typeface="Arial" panose="020B0604020202020204" pitchFamily="34" charset="0"/>
              <a:buChar char="•"/>
            </a:pPr>
            <a:r>
              <a:rPr lang="en-US" sz="2400" dirty="0"/>
              <a:t>Texas Workforce Commission Integration Management Team</a:t>
            </a:r>
          </a:p>
          <a:p>
            <a:pPr marL="457200" indent="-457200">
              <a:lnSpc>
                <a:spcPct val="105000"/>
              </a:lnSpc>
              <a:spcBef>
                <a:spcPts val="0"/>
              </a:spcBef>
              <a:spcAft>
                <a:spcPts val="0"/>
              </a:spcAft>
              <a:buFont typeface="Arial" panose="020B0604020202020204" pitchFamily="34" charset="0"/>
              <a:buChar char="•"/>
            </a:pPr>
            <a:r>
              <a:rPr lang="en-US" sz="2400" dirty="0"/>
              <a:t>Youth Service – Next Gen</a:t>
            </a:r>
          </a:p>
          <a:p>
            <a:pPr marL="457200" indent="-457200">
              <a:lnSpc>
                <a:spcPct val="105000"/>
              </a:lnSpc>
              <a:spcBef>
                <a:spcPts val="0"/>
              </a:spcBef>
              <a:spcAft>
                <a:spcPts val="0"/>
              </a:spcAft>
              <a:buFont typeface="Arial" panose="020B0604020202020204" pitchFamily="34" charset="0"/>
              <a:buChar char="•"/>
            </a:pPr>
            <a:r>
              <a:rPr lang="en-US" sz="2400" dirty="0"/>
              <a:t>The Regional Team</a:t>
            </a:r>
          </a:p>
          <a:p>
            <a:pPr marL="457200" indent="-457200">
              <a:lnSpc>
                <a:spcPct val="105000"/>
              </a:lnSpc>
              <a:spcBef>
                <a:spcPts val="0"/>
              </a:spcBef>
              <a:spcAft>
                <a:spcPts val="0"/>
              </a:spcAft>
              <a:buFont typeface="Arial" panose="020B0604020202020204" pitchFamily="34" charset="0"/>
              <a:buChar char="•"/>
            </a:pPr>
            <a:r>
              <a:rPr lang="en-US" sz="2400" dirty="0"/>
              <a:t>Regional Quality Assurance Team</a:t>
            </a:r>
          </a:p>
          <a:p>
            <a:pPr marL="457200" indent="-457200">
              <a:lnSpc>
                <a:spcPct val="105000"/>
              </a:lnSpc>
              <a:spcBef>
                <a:spcPts val="0"/>
              </a:spcBef>
              <a:spcAft>
                <a:spcPts val="0"/>
              </a:spcAft>
              <a:buFont typeface="Arial" panose="020B0604020202020204" pitchFamily="34" charset="0"/>
              <a:buChar char="•"/>
            </a:pPr>
            <a:r>
              <a:rPr lang="en-US" sz="2400" dirty="0"/>
              <a:t>Staff Training &amp; Development</a:t>
            </a:r>
          </a:p>
          <a:p>
            <a:pPr marL="457200" indent="-457200">
              <a:lnSpc>
                <a:spcPct val="105000"/>
              </a:lnSpc>
              <a:spcBef>
                <a:spcPts val="0"/>
              </a:spcBef>
              <a:spcAft>
                <a:spcPts val="0"/>
              </a:spcAft>
              <a:buFont typeface="Arial" panose="020B0604020202020204" pitchFamily="34" charset="0"/>
              <a:buChar char="•"/>
            </a:pPr>
            <a:r>
              <a:rPr lang="en-US" sz="2400" dirty="0"/>
              <a:t>Education Opportunity Consortium</a:t>
            </a:r>
          </a:p>
          <a:p>
            <a:pPr marL="457200" indent="-457200">
              <a:lnSpc>
                <a:spcPct val="105000"/>
              </a:lnSpc>
              <a:spcBef>
                <a:spcPts val="0"/>
              </a:spcBef>
              <a:spcAft>
                <a:spcPts val="0"/>
              </a:spcAft>
              <a:buFont typeface="Arial" panose="020B0604020202020204" pitchFamily="34" charset="0"/>
              <a:buChar char="•"/>
            </a:pPr>
            <a:r>
              <a:rPr lang="en-US" sz="2400" dirty="0"/>
              <a:t>Early Education Quality (Childcare)</a:t>
            </a:r>
          </a:p>
          <a:p>
            <a:pPr marL="457200" indent="-457200">
              <a:lnSpc>
                <a:spcPct val="105000"/>
              </a:lnSpc>
              <a:spcBef>
                <a:spcPts val="0"/>
              </a:spcBef>
              <a:spcAft>
                <a:spcPts val="0"/>
              </a:spcAft>
              <a:buFont typeface="Arial" panose="020B0604020202020204" pitchFamily="34" charset="0"/>
              <a:buChar char="•"/>
            </a:pPr>
            <a:r>
              <a:rPr lang="en-US" sz="2400" dirty="0"/>
              <a:t>Vocational Rehabilitation Services</a:t>
            </a:r>
          </a:p>
          <a:p>
            <a:pPr marL="457200" indent="-457200">
              <a:lnSpc>
                <a:spcPct val="105000"/>
              </a:lnSpc>
              <a:spcBef>
                <a:spcPts val="0"/>
              </a:spcBef>
              <a:spcAft>
                <a:spcPts val="0"/>
              </a:spcAft>
              <a:buFont typeface="Arial" panose="020B0604020202020204" pitchFamily="34" charset="0"/>
              <a:buChar char="•"/>
            </a:pPr>
            <a:r>
              <a:rPr lang="en-US" sz="2400" dirty="0"/>
              <a:t>Veteran Staff</a:t>
            </a:r>
          </a:p>
        </p:txBody>
      </p:sp>
    </p:spTree>
    <p:extLst>
      <p:ext uri="{BB962C8B-B14F-4D97-AF65-F5344CB8AC3E}">
        <p14:creationId xmlns:p14="http://schemas.microsoft.com/office/powerpoint/2010/main" val="1451837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dirty="0"/>
              <a:t>Financial aid payment office</a:t>
            </a:r>
          </a:p>
        </p:txBody>
      </p:sp>
    </p:spTree>
    <p:extLst>
      <p:ext uri="{BB962C8B-B14F-4D97-AF65-F5344CB8AC3E}">
        <p14:creationId xmlns:p14="http://schemas.microsoft.com/office/powerpoint/2010/main" val="994214120"/>
      </p:ext>
    </p:extLst>
  </p:cSld>
  <p:clrMapOvr>
    <a:masterClrMapping/>
  </p:clrMapOvr>
</p:sld>
</file>

<file path=ppt/theme/theme1.xml><?xml version="1.0" encoding="utf-8"?>
<a:theme xmlns:a="http://schemas.openxmlformats.org/drawingml/2006/main" name="HGAC_roundtable_template_0330">
  <a:themeElements>
    <a:clrScheme name="HGAC">
      <a:dk1>
        <a:srgbClr val="000000"/>
      </a:dk1>
      <a:lt1>
        <a:srgbClr val="FFFFFF"/>
      </a:lt1>
      <a:dk2>
        <a:srgbClr val="007BB9"/>
      </a:dk2>
      <a:lt2>
        <a:srgbClr val="BDBDBD"/>
      </a:lt2>
      <a:accent1>
        <a:srgbClr val="E97B00"/>
      </a:accent1>
      <a:accent2>
        <a:srgbClr val="6D6D6D"/>
      </a:accent2>
      <a:accent3>
        <a:srgbClr val="007BB9"/>
      </a:accent3>
      <a:accent4>
        <a:srgbClr val="8EAC15"/>
      </a:accent4>
      <a:accent5>
        <a:srgbClr val="F0B51C"/>
      </a:accent5>
      <a:accent6>
        <a:srgbClr val="EC1C24"/>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5E9E"/>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ap="flat" cmpd="sng" algn="ctr">
          <a:solidFill>
            <a:srgbClr val="E38D1A"/>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gac127_ppt3_standard_0411" id="{1A77669D-629B-E54E-A6E0-F91C3FAEEE15}" vid="{451113DE-457F-0B45-8C3D-213B9DE8E8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BA9D8F5034BD4AA65D78773E012755" ma:contentTypeVersion="13" ma:contentTypeDescription="Create a new document." ma:contentTypeScope="" ma:versionID="1a96393ab4c7aac921c7b47ddae85d72">
  <xsd:schema xmlns:xsd="http://www.w3.org/2001/XMLSchema" xmlns:xs="http://www.w3.org/2001/XMLSchema" xmlns:p="http://schemas.microsoft.com/office/2006/metadata/properties" xmlns:ns3="98baab8b-a00a-4a8a-b836-f3ec65613ed8" xmlns:ns4="5c052801-c517-41b3-b34e-c34bb8ffe433" targetNamespace="http://schemas.microsoft.com/office/2006/metadata/properties" ma:root="true" ma:fieldsID="0333f3be6e643d56e4ba2a1a8bbbd26f" ns3:_="" ns4:_="">
    <xsd:import namespace="98baab8b-a00a-4a8a-b836-f3ec65613ed8"/>
    <xsd:import namespace="5c052801-c517-41b3-b34e-c34bb8ffe43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baab8b-a00a-4a8a-b836-f3ec65613e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052801-c517-41b3-b34e-c34bb8ffe43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B05F08-5D4B-438E-8DEF-F0498171C75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8baab8b-a00a-4a8a-b836-f3ec65613ed8"/>
    <ds:schemaRef ds:uri="http://purl.org/dc/elements/1.1/"/>
    <ds:schemaRef ds:uri="http://schemas.microsoft.com/office/2006/metadata/properties"/>
    <ds:schemaRef ds:uri="5c052801-c517-41b3-b34e-c34bb8ffe433"/>
    <ds:schemaRef ds:uri="http://www.w3.org/XML/1998/namespace"/>
    <ds:schemaRef ds:uri="http://purl.org/dc/dcmitype/"/>
  </ds:schemaRefs>
</ds:datastoreItem>
</file>

<file path=customXml/itemProps2.xml><?xml version="1.0" encoding="utf-8"?>
<ds:datastoreItem xmlns:ds="http://schemas.openxmlformats.org/officeDocument/2006/customXml" ds:itemID="{802ED12F-E466-4BEF-88CE-24C02019DFC7}">
  <ds:schemaRefs>
    <ds:schemaRef ds:uri="http://schemas.microsoft.com/sharepoint/v3/contenttype/forms"/>
  </ds:schemaRefs>
</ds:datastoreItem>
</file>

<file path=customXml/itemProps3.xml><?xml version="1.0" encoding="utf-8"?>
<ds:datastoreItem xmlns:ds="http://schemas.openxmlformats.org/officeDocument/2006/customXml" ds:itemID="{ADFBDBC7-5A27-48C3-AD43-B956A3A039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baab8b-a00a-4a8a-b836-f3ec65613ed8"/>
    <ds:schemaRef ds:uri="5c052801-c517-41b3-b34e-c34bb8ffe4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3595</TotalTime>
  <Words>2368</Words>
  <Application>Microsoft Office PowerPoint</Application>
  <PresentationFormat>On-screen Show (4:3)</PresentationFormat>
  <Paragraphs>271</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.AppleSystemUIFont</vt:lpstr>
      <vt:lpstr>Arial</vt:lpstr>
      <vt:lpstr>Calibri</vt:lpstr>
      <vt:lpstr>Symbol</vt:lpstr>
      <vt:lpstr>Times New Roman</vt:lpstr>
      <vt:lpstr>HGAC_roundtable_template_0330</vt:lpstr>
      <vt:lpstr>PowerPoint Presentation</vt:lpstr>
      <vt:lpstr>  Financial Aid  payment office</vt:lpstr>
      <vt:lpstr>Workforce Solutions</vt:lpstr>
      <vt:lpstr>Workforce Solutions</vt:lpstr>
      <vt:lpstr>A meaningful impact</vt:lpstr>
      <vt:lpstr>2021 Impact</vt:lpstr>
      <vt:lpstr>How We Do It</vt:lpstr>
      <vt:lpstr>Pieces of the System</vt:lpstr>
      <vt:lpstr>Financial aid payment office</vt:lpstr>
      <vt:lpstr>What is the Financial Aid Payment Office?</vt:lpstr>
      <vt:lpstr>Financial Aid</vt:lpstr>
      <vt:lpstr>Management</vt:lpstr>
      <vt:lpstr>Current Operations</vt:lpstr>
      <vt:lpstr>A Look at the Data</vt:lpstr>
      <vt:lpstr>Questions</vt:lpstr>
      <vt:lpstr>What’s Next</vt:lpstr>
      <vt:lpstr>Workforce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Edwards, Faith</dc:creator>
  <cp:lastModifiedBy>Nguyen, Dat</cp:lastModifiedBy>
  <cp:revision>65</cp:revision>
  <dcterms:created xsi:type="dcterms:W3CDTF">2020-12-15T03:42:19Z</dcterms:created>
  <dcterms:modified xsi:type="dcterms:W3CDTF">2022-01-24T22:03:43Z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0x010100DDBA9D8F5034BD4AA65D78773E012755</vt:lpwstr>
  </property>
</Properties>
</file>